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4"/>
  </p:notesMasterIdLst>
  <p:sldIdLst>
    <p:sldId id="285" r:id="rId2"/>
    <p:sldId id="304" r:id="rId3"/>
    <p:sldId id="321" r:id="rId4"/>
    <p:sldId id="324" r:id="rId5"/>
    <p:sldId id="306" r:id="rId6"/>
    <p:sldId id="307" r:id="rId7"/>
    <p:sldId id="308" r:id="rId8"/>
    <p:sldId id="314" r:id="rId9"/>
    <p:sldId id="302" r:id="rId10"/>
    <p:sldId id="326" r:id="rId11"/>
    <p:sldId id="316" r:id="rId12"/>
    <p:sldId id="325" r:id="rId13"/>
    <p:sldId id="317" r:id="rId14"/>
    <p:sldId id="310" r:id="rId15"/>
    <p:sldId id="311" r:id="rId16"/>
    <p:sldId id="312" r:id="rId17"/>
    <p:sldId id="318" r:id="rId18"/>
    <p:sldId id="319" r:id="rId19"/>
    <p:sldId id="299" r:id="rId20"/>
    <p:sldId id="330" r:id="rId21"/>
    <p:sldId id="293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0F8"/>
    <a:srgbClr val="FAC88D"/>
    <a:srgbClr val="E6A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/>
    <p:restoredTop sz="86420"/>
  </p:normalViewPr>
  <p:slideViewPr>
    <p:cSldViewPr snapToGrid="0" snapToObjects="1">
      <p:cViewPr varScale="1">
        <p:scale>
          <a:sx n="88" d="100"/>
          <a:sy n="88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ayujiang/work/project_summary/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ayujiang/work/project_summary/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ayujiang/work/project_summary/summary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ayujiang/work/project_summary/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accuracy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Sheet5!$A$2:$A$4</c:f>
              <c:numCache>
                <c:formatCode>General</c:formatCode>
                <c:ptCount val="3"/>
                <c:pt idx="0">
                  <c:v>512</c:v>
                </c:pt>
                <c:pt idx="1">
                  <c:v>256</c:v>
                </c:pt>
                <c:pt idx="2">
                  <c:v>128</c:v>
                </c:pt>
              </c:numCache>
            </c:numRef>
          </c:xVal>
          <c:yVal>
            <c:numRef>
              <c:f>Sheet5!$B$2:$B$4</c:f>
              <c:numCache>
                <c:formatCode>General</c:formatCode>
                <c:ptCount val="3"/>
                <c:pt idx="0">
                  <c:v>65.05</c:v>
                </c:pt>
                <c:pt idx="1">
                  <c:v>65.150000000000006</c:v>
                </c:pt>
                <c:pt idx="2">
                  <c:v>65.319999999999993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502-164F-BD6D-EC963027E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8841343"/>
        <c:axId val="868843039"/>
      </c:scatterChart>
      <c:valAx>
        <c:axId val="868841343"/>
        <c:scaling>
          <c:orientation val="maxMin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43039"/>
        <c:crosses val="autoZero"/>
        <c:crossBetween val="midCat"/>
        <c:majorUnit val="128"/>
      </c:valAx>
      <c:valAx>
        <c:axId val="868843039"/>
        <c:scaling>
          <c:orientation val="minMax"/>
        </c:scaling>
        <c:delete val="0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41343"/>
        <c:crossesAt val="0"/>
        <c:crossBetween val="midCat"/>
        <c:majorUnit val="0.1"/>
      </c:valAx>
      <c:spPr>
        <a:noFill/>
        <a:ln>
          <a:solidFill>
            <a:schemeClr val="tx1">
              <a:lumMod val="25000"/>
              <a:lumOff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Sheet9!$B$1</c:f>
              <c:strCache>
                <c:ptCount val="1"/>
                <c:pt idx="0">
                  <c:v>learning 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Sheet9!$A$2:$A$8</c:f>
              <c:numCache>
                <c:formatCode>General</c:formatCode>
                <c:ptCount val="7"/>
                <c:pt idx="0">
                  <c:v>1</c:v>
                </c:pt>
                <c:pt idx="1">
                  <c:v>1000</c:v>
                </c:pt>
                <c:pt idx="2">
                  <c:v>5000</c:v>
                </c:pt>
                <c:pt idx="3">
                  <c:v>5001</c:v>
                </c:pt>
                <c:pt idx="4">
                  <c:v>7000</c:v>
                </c:pt>
                <c:pt idx="5">
                  <c:v>7001</c:v>
                </c:pt>
                <c:pt idx="6">
                  <c:v>12000</c:v>
                </c:pt>
              </c:numCache>
            </c:numRef>
          </c:xVal>
          <c:yVal>
            <c:numRef>
              <c:f>Sheet9!$B$2:$B$8</c:f>
              <c:numCache>
                <c:formatCode>General</c:formatCode>
                <c:ptCount val="7"/>
                <c:pt idx="0">
                  <c:v>2E-3</c:v>
                </c:pt>
                <c:pt idx="1">
                  <c:v>0.01</c:v>
                </c:pt>
                <c:pt idx="2">
                  <c:v>0.01</c:v>
                </c:pt>
                <c:pt idx="3">
                  <c:v>1E-3</c:v>
                </c:pt>
                <c:pt idx="4">
                  <c:v>1E-3</c:v>
                </c:pt>
                <c:pt idx="5">
                  <c:v>1E-4</c:v>
                </c:pt>
                <c:pt idx="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27-E248-97C6-50C1B4C35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2629903"/>
        <c:axId val="472631599"/>
      </c:scatterChart>
      <c:valAx>
        <c:axId val="472629903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631599"/>
        <c:crosses val="autoZero"/>
        <c:crossBetween val="midCat"/>
      </c:valAx>
      <c:valAx>
        <c:axId val="47263159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629903"/>
        <c:crosses val="autoZero"/>
        <c:crossBetween val="midCat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Sheet7!$B$1</c:f>
              <c:strCache>
                <c:ptCount val="1"/>
                <c:pt idx="0">
                  <c:v>best_1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Sheet7!$A$2:$A$11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  <c:pt idx="5">
                  <c:v>10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</c:numCache>
            </c:numRef>
          </c:xVal>
          <c:yVal>
            <c:numRef>
              <c:f>Sheet7!$B$2:$B$11</c:f>
              <c:numCache>
                <c:formatCode>General</c:formatCode>
                <c:ptCount val="10"/>
                <c:pt idx="0">
                  <c:v>68.86</c:v>
                </c:pt>
                <c:pt idx="1">
                  <c:v>69.650000000000006</c:v>
                </c:pt>
                <c:pt idx="2">
                  <c:v>69.819999999999993</c:v>
                </c:pt>
                <c:pt idx="3">
                  <c:v>70.16</c:v>
                </c:pt>
                <c:pt idx="4">
                  <c:v>70.41</c:v>
                </c:pt>
                <c:pt idx="5">
                  <c:v>70.459999999999994</c:v>
                </c:pt>
                <c:pt idx="6">
                  <c:v>70.53</c:v>
                </c:pt>
                <c:pt idx="7">
                  <c:v>70.58</c:v>
                </c:pt>
                <c:pt idx="8">
                  <c:v>70.58</c:v>
                </c:pt>
                <c:pt idx="9">
                  <c:v>70.61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35-2740-9D1E-43F96E921114}"/>
            </c:ext>
          </c:extLst>
        </c:ser>
        <c:ser>
          <c:idx val="2"/>
          <c:order val="1"/>
          <c:tx>
            <c:strRef>
              <c:f>Sheet7!$D$1</c:f>
              <c:strCache>
                <c:ptCount val="1"/>
                <c:pt idx="0">
                  <c:v>diversified</c:v>
                </c:pt>
              </c:strCache>
            </c:strRef>
          </c:tx>
          <c:spPr>
            <a:ln w="317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Sheet7!$A$2:$A$11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  <c:pt idx="5">
                  <c:v>10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</c:numCache>
            </c:numRef>
          </c:xVal>
          <c:yVal>
            <c:numRef>
              <c:f>Sheet7!$D$2:$D$11</c:f>
              <c:numCache>
                <c:formatCode>General</c:formatCode>
                <c:ptCount val="10"/>
                <c:pt idx="0">
                  <c:v>68.86</c:v>
                </c:pt>
                <c:pt idx="1">
                  <c:v>70.180000000000007</c:v>
                </c:pt>
                <c:pt idx="2">
                  <c:v>70.63</c:v>
                </c:pt>
                <c:pt idx="3">
                  <c:v>71.040000000000006</c:v>
                </c:pt>
                <c:pt idx="4">
                  <c:v>71.64</c:v>
                </c:pt>
                <c:pt idx="5">
                  <c:v>71.790000000000006</c:v>
                </c:pt>
                <c:pt idx="6">
                  <c:v>71.97</c:v>
                </c:pt>
                <c:pt idx="7">
                  <c:v>72.11</c:v>
                </c:pt>
                <c:pt idx="8">
                  <c:v>72.16</c:v>
                </c:pt>
                <c:pt idx="9">
                  <c:v>72.23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35-2740-9D1E-43F96E9211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273855"/>
        <c:axId val="438069423"/>
      </c:scatterChart>
      <c:valAx>
        <c:axId val="438273855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069423"/>
        <c:crosses val="autoZero"/>
        <c:crossBetween val="midCat"/>
      </c:valAx>
      <c:valAx>
        <c:axId val="43806942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273855"/>
        <c:crosses val="autoZero"/>
        <c:crossBetween val="midCat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91-F04F-9449-FBA7C66D6F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91-F04F-9449-FBA7C66D6F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Sheet8!$A$1:$A$8</c:f>
              <c:strCache>
                <c:ptCount val="8"/>
                <c:pt idx="0">
                  <c:v>BUTD</c:v>
                </c:pt>
                <c:pt idx="1">
                  <c:v>Arch Adaption</c:v>
                </c:pt>
                <c:pt idx="2">
                  <c:v>Warm-up</c:v>
                </c:pt>
                <c:pt idx="3">
                  <c:v>Fine-tune</c:v>
                </c:pt>
                <c:pt idx="4">
                  <c:v>Data Aug</c:v>
                </c:pt>
                <c:pt idx="5">
                  <c:v>BUTD ensemble</c:v>
                </c:pt>
                <c:pt idx="6">
                  <c:v>Same model</c:v>
                </c:pt>
                <c:pt idx="7">
                  <c:v>Divers model</c:v>
                </c:pt>
              </c:strCache>
            </c:strRef>
          </c:cat>
          <c:val>
            <c:numRef>
              <c:f>Sheet8!$B$1:$B$8</c:f>
              <c:numCache>
                <c:formatCode>General</c:formatCode>
                <c:ptCount val="8"/>
                <c:pt idx="0">
                  <c:v>65.319999999999993</c:v>
                </c:pt>
                <c:pt idx="1">
                  <c:v>66.91</c:v>
                </c:pt>
                <c:pt idx="2">
                  <c:v>67.83</c:v>
                </c:pt>
                <c:pt idx="3">
                  <c:v>68.31</c:v>
                </c:pt>
                <c:pt idx="4">
                  <c:v>68.86</c:v>
                </c:pt>
                <c:pt idx="5">
                  <c:v>69.87</c:v>
                </c:pt>
                <c:pt idx="6">
                  <c:v>70.61</c:v>
                </c:pt>
                <c:pt idx="7">
                  <c:v>72.23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91-F04F-9449-FBA7C66D6F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10844447"/>
        <c:axId val="440001535"/>
      </c:barChart>
      <c:catAx>
        <c:axId val="410844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01535"/>
        <c:crosses val="autoZero"/>
        <c:auto val="1"/>
        <c:lblAlgn val="ctr"/>
        <c:lblOffset val="100"/>
        <c:noMultiLvlLbl val="0"/>
      </c:catAx>
      <c:valAx>
        <c:axId val="44000153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844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0.84706</cdr:x>
      <cdr:y>0.41329</cdr:y>
    </cdr:from>
    <cdr:to>
      <cdr:x>0.95628</cdr:x>
      <cdr:y>0.47782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A8240D99-F4E2-3549-9E57-7E324CB47DE0}"/>
            </a:ext>
          </a:extLst>
        </cdr:cNvPr>
        <cdr:cNvSpPr txBox="1"/>
      </cdr:nvSpPr>
      <cdr:spPr>
        <a:xfrm xmlns:a="http://schemas.openxmlformats.org/drawingml/2006/main">
          <a:off x="6137275" y="1774092"/>
          <a:ext cx="79130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70.61</a:t>
          </a:r>
        </a:p>
      </cdr:txBody>
    </cdr:sp>
  </cdr:relSizeAnchor>
  <cdr:relSizeAnchor xmlns:cdr="http://schemas.openxmlformats.org/drawingml/2006/chartDrawing">
    <cdr:from>
      <cdr:x>0.78315</cdr:x>
      <cdr:y>0.83958</cdr:y>
    </cdr:from>
    <cdr:to>
      <cdr:x>0.97408</cdr:x>
      <cdr:y>0.90052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id="{EADF14AB-2A8F-F844-83E2-FD82E0742017}"/>
            </a:ext>
          </a:extLst>
        </cdr:cNvPr>
        <cdr:cNvSpPr txBox="1"/>
      </cdr:nvSpPr>
      <cdr:spPr>
        <a:xfrm xmlns:a="http://schemas.openxmlformats.org/drawingml/2006/main">
          <a:off x="5674213" y="3603970"/>
          <a:ext cx="138332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diversified models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45CCA-9F2F-C64A-89E8-8ADFD64A800D}" type="datetimeFigureOut">
              <a:rPr lang="en-US" smtClean="0"/>
              <a:t>6/17/18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3DA34-BE5F-2B45-A016-85373BBFC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3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Fine tuning pre-trained features is a well known tech- </a:t>
            </a:r>
            <a:r>
              <a:rPr lang="en-US" dirty="0" err="1"/>
              <a:t>nique</a:t>
            </a:r>
            <a:r>
              <a:rPr lang="en-US" dirty="0"/>
              <a:t> to better tailor the features to the task at hand and thus improve model performance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BUTD use faster RCNN to extract features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FPN:  Feature Pyramid Network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Easy to fine-tune the last few layers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CONFIRM: how attributes are added in loss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45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YFCC: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Yahoo Flickr Creative Commons 100 Million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93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6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 modularity and easy for others to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49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6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Basic structure of VQA </a:t>
            </a:r>
            <a:r>
              <a:rPr lang="en-US" dirty="0" err="1"/>
              <a:t>architech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92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baseline model when VQA dataset get published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70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Propose a new way to combine the question and image modal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Similar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object level feature instead of grid 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7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MCB,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attention for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59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VQA-suite: easily manipulate different modules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most </a:t>
            </a:r>
            <a:r>
              <a:rPr lang="en-US" dirty="0" err="1"/>
              <a:t>infor</a:t>
            </a:r>
            <a:r>
              <a:rPr lang="en-US" dirty="0"/>
              <a:t> form BUTD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question embedding from MFH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05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21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DA34-BE5F-2B45-A016-85373BBFCD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0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70F4-A032-7E40-B8CF-8A8CFF055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BB66D-5328-4A45-9B22-2245C3F52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B7F63-7F72-F246-9D87-1383AA06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1FBAF-9845-1B4F-8E40-F0BE71EB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E127F-B175-814A-B83B-9CCABCA1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9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4210-82FE-5C4F-8ED4-562F261E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DF75E-5C32-D549-8E62-789831161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AA09-4B5C-6041-A915-DC0DB3A8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2202-2710-B743-9BBC-AA861A57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DC399-7070-C642-8AD2-401F5732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8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59010-ADBF-4A47-B26F-5CBB803B7E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AB15EB-459C-9649-916C-009EC8778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0AC3-0A7F-3247-A9EB-4CCD50CB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D1179-1FC3-A848-B15A-8CE5A041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D8AC3-3128-9943-AAD9-B9F24994C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94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ght Blue Cover 2">
    <p:bg>
      <p:bgPr>
        <a:solidFill>
          <a:srgbClr val="EC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AC13C-519C-2344-8698-B18310B1E6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149340"/>
            <a:ext cx="1094274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68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5E95-0F28-D54E-AE72-75AC1B84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C8F23-54BF-EE4D-A2E4-3CCBD2F59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1D07-7797-AA4D-B96F-9D5918C3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E8AB4-98D9-0D41-9F7C-FA320405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02113-7EE9-2C4F-856C-009867C7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7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2231-1FA0-5B43-8EA1-606BC9C1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E8B24-7507-8B42-A1CB-0AD024B89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46244-B70D-754E-8D0C-3BC06F7CD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B2C50-D680-8848-B3BC-77455598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FAF68-B443-1C4E-B49B-391118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2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7E92-3985-E74C-9D35-8B70949D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F9A60-DFE3-7A43-991A-1CA29352A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F42E6-3E50-0449-A443-0F21E3491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31FA9-161F-6343-A433-5F51A2DF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8B0CB-7950-9E4C-A138-D83DB358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B53DE-9C0D-7249-A0D6-02D25D01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84A4-8EE5-5444-8D66-AB7EFD3B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876CB-62BD-E041-8716-FB285AD39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CB0DF-4C7D-A448-808C-4FED6BDAF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BB159-B5B6-BB45-9892-843C8427B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B5AE3-8642-854E-B2AD-269B09836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01424-0972-D443-8F1F-2FC9BB68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B12F42-FED2-2547-8906-6C7A1B27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C90DA-C851-0D4E-B576-DF946862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6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8B92-4CC4-4E4B-B473-46E00057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76C7A-0A8A-D945-A06B-94275500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205F3-9425-8847-8FF0-88E56B8D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BD2F7-57BB-0742-89DA-A97FA8C0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C3CD5-F374-F248-83C0-23615233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9D416-E43D-4E43-AE5F-21D81757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80679-B3E4-1342-A09B-B99DC04D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3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66D2-98D3-9648-B302-69184631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5076-9A56-354C-8E16-C24376623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A99BF-11FE-6C47-AE32-8F2C1B2A0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BB4E1-1224-8349-8F0F-C27E460B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7D0E8-1A6F-F847-BF5D-3066CCC5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D101A-B538-E44A-A61E-07CF79A8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6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9543-3535-3043-819A-9FEA46AA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A83887-19B1-3941-B4D5-22FDDBAFDC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1BFBD-8485-914F-B562-6C8357899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7881D-7125-134E-B758-5FC7805C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A4D3-7519-C147-8FE9-57A47521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4004E-3012-FB4D-A5A9-35B1E6B1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8F085F-2D40-994B-BF2E-98D4D34A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A1210-0898-6E4F-8ED9-38B8F499E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05131-CFFA-364F-8C75-56FD91EA2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1E9A-2E87-1544-B3E4-F40CEBB26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8C437-623C-3E48-A052-E1D0C8CB2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9006C-7BB8-AB4D-B71E-2074C82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jpg"/><Relationship Id="rId12" Type="http://schemas.openxmlformats.org/officeDocument/2006/relationships/image" Target="../media/image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25.jpg"/><Relationship Id="rId11" Type="http://schemas.openxmlformats.org/officeDocument/2006/relationships/image" Target="../media/image4.jpg"/><Relationship Id="rId5" Type="http://schemas.openxmlformats.org/officeDocument/2006/relationships/image" Target="../media/image24.jpg"/><Relationship Id="rId10" Type="http://schemas.openxmlformats.org/officeDocument/2006/relationships/image" Target="../media/image3.png"/><Relationship Id="rId4" Type="http://schemas.openxmlformats.org/officeDocument/2006/relationships/image" Target="../media/image23.jpeg"/><Relationship Id="rId9" Type="http://schemas.openxmlformats.org/officeDocument/2006/relationships/image" Target="../media/image28.jpg"/><Relationship Id="rId1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emf"/><Relationship Id="rId5" Type="http://schemas.openxmlformats.org/officeDocument/2006/relationships/image" Target="../media/image70.png"/><Relationship Id="rId10" Type="http://schemas.openxmlformats.org/officeDocument/2006/relationships/image" Target="../media/image14.png"/><Relationship Id="rId9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2.emf"/><Relationship Id="rId5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le of Presentation Description"/>
          <p:cNvSpPr txBox="1"/>
          <p:nvPr/>
        </p:nvSpPr>
        <p:spPr>
          <a:xfrm>
            <a:off x="1414464" y="1764033"/>
            <a:ext cx="10244136" cy="123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9000" spc="-90">
                <a:solidFill>
                  <a:srgbClr val="29487D"/>
                </a:solidFill>
                <a:latin typeface="+mn-lt"/>
                <a:ea typeface="+mn-ea"/>
                <a:cs typeface="+mn-cs"/>
                <a:sym typeface="FreightSansLFPro"/>
              </a:defRPr>
            </a:pPr>
            <a:r>
              <a:rPr lang="en-US" sz="4500" dirty="0"/>
              <a:t>Towards a VQA Suite:</a:t>
            </a:r>
            <a:br>
              <a:rPr sz="4500" dirty="0"/>
            </a:br>
            <a:r>
              <a:rPr lang="en-US" sz="3200" dirty="0">
                <a:solidFill>
                  <a:srgbClr val="4080FF"/>
                </a:solidFill>
              </a:rPr>
              <a:t>Architecture Tweaks, Learning Rate Schedules, and </a:t>
            </a:r>
            <a:r>
              <a:rPr lang="en-US" sz="3200" dirty="0" err="1">
                <a:solidFill>
                  <a:srgbClr val="4080FF"/>
                </a:solidFill>
              </a:rPr>
              <a:t>Ensembling</a:t>
            </a:r>
            <a:endParaRPr sz="4500" dirty="0">
              <a:solidFill>
                <a:srgbClr val="4080FF"/>
              </a:solidFill>
            </a:endParaRPr>
          </a:p>
        </p:txBody>
      </p:sp>
      <p:pic>
        <p:nvPicPr>
          <p:cNvPr id="4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233" y="836478"/>
            <a:ext cx="455894" cy="286379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February 26th, 2018"/>
          <p:cNvSpPr txBox="1"/>
          <p:nvPr/>
        </p:nvSpPr>
        <p:spPr>
          <a:xfrm>
            <a:off x="5215715" y="5776500"/>
            <a:ext cx="2408300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/>
          <a:p>
            <a:r>
              <a:rPr lang="en-US" dirty="0"/>
              <a:t>June</a:t>
            </a:r>
            <a:r>
              <a:rPr dirty="0"/>
              <a:t> </a:t>
            </a:r>
            <a:r>
              <a:rPr lang="en-US" dirty="0"/>
              <a:t>18</a:t>
            </a:r>
            <a:r>
              <a:rPr dirty="0"/>
              <a:t>th,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5617CA-CF89-4A4A-9496-BC624D1BA98D}"/>
              </a:ext>
            </a:extLst>
          </p:cNvPr>
          <p:cNvSpPr/>
          <p:nvPr/>
        </p:nvSpPr>
        <p:spPr>
          <a:xfrm>
            <a:off x="1947615" y="3526683"/>
            <a:ext cx="8452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Tina Jiang*, </a:t>
            </a:r>
            <a:r>
              <a:rPr lang="en-US" dirty="0" err="1"/>
              <a:t>Vivek</a:t>
            </a:r>
            <a:r>
              <a:rPr lang="en-US" dirty="0"/>
              <a:t> Natarajan*, </a:t>
            </a:r>
            <a:r>
              <a:rPr lang="en-US" dirty="0" err="1"/>
              <a:t>Xinlei</a:t>
            </a:r>
            <a:r>
              <a:rPr lang="en-US" dirty="0"/>
              <a:t> Chen*, Marcus </a:t>
            </a:r>
            <a:r>
              <a:rPr lang="en-US" dirty="0" err="1"/>
              <a:t>Rohrbach</a:t>
            </a:r>
            <a:r>
              <a:rPr lang="en-US" dirty="0"/>
              <a:t>, Dhruv Batra, Devi Parikh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5AACF-844E-474C-A3B0-AFD88E9EDF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FF46A-2721-E94A-AC62-8EF83E2E70C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119477" y="4190803"/>
            <a:ext cx="1280160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F54B5-1FD6-814E-B0C3-4713D0C1A0E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54070" y="4178101"/>
            <a:ext cx="1280160" cy="128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E6A98-42E7-0444-B720-23996F5EE48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723252" y="4167358"/>
            <a:ext cx="128016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31BCAE-3B47-4747-B76A-03AA24BD4410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792434" y="4178101"/>
            <a:ext cx="1280160" cy="1280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662B6A-255F-C74D-A728-AF7ED1311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661" y="4196177"/>
            <a:ext cx="1280160" cy="128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AF3711-C338-5746-B294-F95D792708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903" t="6377" r="1051" b="49306"/>
          <a:stretch/>
        </p:blipFill>
        <p:spPr>
          <a:xfrm>
            <a:off x="3257843" y="4167358"/>
            <a:ext cx="1280160" cy="128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056"/>
    </mc:Choice>
    <mc:Fallback xmlns="">
      <p:transition advTm="230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A6DBD4-8FB0-5443-9717-2B178C5A75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6523414-ED7C-AF48-A52D-E42B9230D1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735435"/>
              </p:ext>
            </p:extLst>
          </p:nvPr>
        </p:nvGraphicFramePr>
        <p:xfrm>
          <a:off x="166467" y="14806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6AE11AB-ADE7-3C4E-ABAE-E13AF8358337}"/>
              </a:ext>
            </a:extLst>
          </p:cNvPr>
          <p:cNvSpPr/>
          <p:nvPr/>
        </p:nvSpPr>
        <p:spPr>
          <a:xfrm>
            <a:off x="984738" y="3418449"/>
            <a:ext cx="337625" cy="351693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2FFE1-9A87-DD41-83BE-B7D61D9DA6BD}"/>
              </a:ext>
            </a:extLst>
          </p:cNvPr>
          <p:cNvSpPr/>
          <p:nvPr/>
        </p:nvSpPr>
        <p:spPr>
          <a:xfrm>
            <a:off x="2559146" y="2791263"/>
            <a:ext cx="337625" cy="351693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2543F3-955E-6149-B534-F0D20736F135}"/>
              </a:ext>
            </a:extLst>
          </p:cNvPr>
          <p:cNvSpPr/>
          <p:nvPr/>
        </p:nvSpPr>
        <p:spPr>
          <a:xfrm>
            <a:off x="3369213" y="1854589"/>
            <a:ext cx="337625" cy="351693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s">
            <a:extLst>
              <a:ext uri="{FF2B5EF4-FFF2-40B4-BE49-F238E27FC236}">
                <a16:creationId xmlns:a16="http://schemas.microsoft.com/office/drawing/2014/main" id="{F39E00F0-F923-264E-832A-FC392987E9B3}"/>
              </a:ext>
            </a:extLst>
          </p:cNvPr>
          <p:cNvSpPr txBox="1"/>
          <p:nvPr/>
        </p:nvSpPr>
        <p:spPr>
          <a:xfrm>
            <a:off x="413691" y="744655"/>
            <a:ext cx="3901134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Learning Schedule</a:t>
            </a:r>
            <a:endParaRPr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EBA6C-EB85-4E4E-B486-D81FF16E4F00}"/>
              </a:ext>
            </a:extLst>
          </p:cNvPr>
          <p:cNvSpPr txBox="1"/>
          <p:nvPr/>
        </p:nvSpPr>
        <p:spPr>
          <a:xfrm>
            <a:off x="413691" y="4698609"/>
            <a:ext cx="321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Batch size: 512</a:t>
            </a:r>
          </a:p>
          <a:p>
            <a:r>
              <a:rPr lang="en-US" dirty="0"/>
              <a:t>Learning rate: 0.002 </a:t>
            </a:r>
            <a:r>
              <a:rPr lang="en-US" dirty="0">
                <a:sym typeface="Wingdings" pitchFamily="2" charset="2"/>
              </a:rPr>
              <a:t> 0.003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E98DAB4-D1FD-3041-9BEF-9514513C5E6A}"/>
              </a:ext>
            </a:extLst>
          </p:cNvPr>
          <p:cNvSpPr/>
          <p:nvPr/>
        </p:nvSpPr>
        <p:spPr>
          <a:xfrm>
            <a:off x="3221502" y="4895557"/>
            <a:ext cx="407963" cy="19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1FE06-2C0B-2C4C-AE21-6A45312B1169}"/>
              </a:ext>
            </a:extLst>
          </p:cNvPr>
          <p:cNvSpPr txBox="1"/>
          <p:nvPr/>
        </p:nvSpPr>
        <p:spPr>
          <a:xfrm>
            <a:off x="3773658" y="4809365"/>
            <a:ext cx="131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00C3DA-B743-7648-92A2-D4F88C91EDA8}"/>
              </a:ext>
            </a:extLst>
          </p:cNvPr>
          <p:cNvGrpSpPr/>
          <p:nvPr/>
        </p:nvGrpSpPr>
        <p:grpSpPr>
          <a:xfrm>
            <a:off x="5466174" y="1901679"/>
            <a:ext cx="5762411" cy="3190826"/>
            <a:chOff x="5356683" y="1714109"/>
            <a:chExt cx="5762411" cy="3190826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C2838AD5-A910-774B-8241-0F26A6A94C1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2682093"/>
                </p:ext>
              </p:extLst>
            </p:nvPr>
          </p:nvGraphicFramePr>
          <p:xfrm>
            <a:off x="5715244" y="1714109"/>
            <a:ext cx="5403850" cy="2984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E0FB62-FDF9-B84B-B951-DFB8A971EBD3}"/>
                </a:ext>
              </a:extLst>
            </p:cNvPr>
            <p:cNvSpPr txBox="1"/>
            <p:nvPr/>
          </p:nvSpPr>
          <p:spPr>
            <a:xfrm>
              <a:off x="8088923" y="4597158"/>
              <a:ext cx="14771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iters</a:t>
              </a:r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0DA11E-8F4C-2D41-842A-785E449D1697}"/>
                </a:ext>
              </a:extLst>
            </p:cNvPr>
            <p:cNvSpPr txBox="1"/>
            <p:nvPr/>
          </p:nvSpPr>
          <p:spPr>
            <a:xfrm>
              <a:off x="5356683" y="2206282"/>
              <a:ext cx="400110" cy="152165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400" dirty="0"/>
                <a:t>Learning rate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C23BE91-6EAE-FB44-9FE6-97ACC6CDBC92}"/>
              </a:ext>
            </a:extLst>
          </p:cNvPr>
          <p:cNvSpPr txBox="1"/>
          <p:nvPr/>
        </p:nvSpPr>
        <p:spPr>
          <a:xfrm>
            <a:off x="1948375" y="4091885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batch</a:t>
            </a:r>
            <a:r>
              <a:rPr lang="en-US" dirty="0"/>
              <a:t> </a:t>
            </a:r>
            <a:r>
              <a:rPr lang="en-US" sz="1400" dirty="0"/>
              <a:t>size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44D0A9-FB0E-7246-B9E6-B5BD5D5B5C65}"/>
              </a:ext>
            </a:extLst>
          </p:cNvPr>
          <p:cNvSpPr txBox="1"/>
          <p:nvPr/>
        </p:nvSpPr>
        <p:spPr>
          <a:xfrm>
            <a:off x="4577238" y="2030436"/>
            <a:ext cx="400110" cy="13880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/>
              <a:t>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47252-ADFD-4A4D-8852-266C18A81241}"/>
              </a:ext>
            </a:extLst>
          </p:cNvPr>
          <p:cNvSpPr txBox="1"/>
          <p:nvPr/>
        </p:nvSpPr>
        <p:spPr>
          <a:xfrm>
            <a:off x="5608867" y="1181100"/>
            <a:ext cx="16986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6C6F2-7855-C04E-BC64-1CE0F9F723AD}"/>
              </a:ext>
            </a:extLst>
          </p:cNvPr>
          <p:cNvSpPr txBox="1"/>
          <p:nvPr/>
        </p:nvSpPr>
        <p:spPr>
          <a:xfrm>
            <a:off x="9675522" y="5842247"/>
            <a:ext cx="179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Goyal el al. 2017</a:t>
            </a:r>
          </a:p>
        </p:txBody>
      </p:sp>
    </p:spTree>
    <p:extLst>
      <p:ext uri="{BB962C8B-B14F-4D97-AF65-F5344CB8AC3E}">
        <p14:creationId xmlns:p14="http://schemas.microsoft.com/office/powerpoint/2010/main" val="3165753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10" grpId="0" animBg="1"/>
      <p:bldP spid="1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s">
            <a:extLst>
              <a:ext uri="{FF2B5EF4-FFF2-40B4-BE49-F238E27FC236}">
                <a16:creationId xmlns:a16="http://schemas.microsoft.com/office/drawing/2014/main" id="{F65B44BD-2182-8647-BFBF-259FE4BC3A3C}"/>
              </a:ext>
            </a:extLst>
          </p:cNvPr>
          <p:cNvSpPr txBox="1"/>
          <p:nvPr/>
        </p:nvSpPr>
        <p:spPr>
          <a:xfrm>
            <a:off x="413690" y="744655"/>
            <a:ext cx="737858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Techniques to Improve Performance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35783-41D7-1642-B3C4-11A7A9FD3083}"/>
              </a:ext>
            </a:extLst>
          </p:cNvPr>
          <p:cNvSpPr txBox="1"/>
          <p:nvPr/>
        </p:nvSpPr>
        <p:spPr>
          <a:xfrm>
            <a:off x="1378226" y="1616765"/>
            <a:ext cx="94355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Adjust learning 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Accuracy: increased 0.9%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Finetuning image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Data augmentation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Diversified model ensemble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10AE7-1325-7947-8CF9-3950E467F4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4A215-2694-B448-B620-5E6A2EA76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73"/>
          <a:stretch/>
        </p:blipFill>
        <p:spPr>
          <a:xfrm>
            <a:off x="6710141" y="1244465"/>
            <a:ext cx="3800918" cy="4714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739334"/>
      </p:ext>
    </p:extLst>
  </p:cSld>
  <p:clrMapOvr>
    <a:masterClrMapping/>
  </p:clrMapOvr>
  <p:transition spd="med" advTm="12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27430-EE7B-F943-A9C4-A8629DEAE8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Contents">
            <a:extLst>
              <a:ext uri="{FF2B5EF4-FFF2-40B4-BE49-F238E27FC236}">
                <a16:creationId xmlns:a16="http://schemas.microsoft.com/office/drawing/2014/main" id="{979E6246-1217-8E4B-8422-B78500F1DC3A}"/>
              </a:ext>
            </a:extLst>
          </p:cNvPr>
          <p:cNvSpPr txBox="1"/>
          <p:nvPr/>
        </p:nvSpPr>
        <p:spPr>
          <a:xfrm>
            <a:off x="413691" y="744655"/>
            <a:ext cx="5272734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Fine-tuning Image Feature </a:t>
            </a:r>
            <a:endParaRPr sz="3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32A37A-0808-F142-8781-6104CB1A64DA}"/>
              </a:ext>
            </a:extLst>
          </p:cNvPr>
          <p:cNvSpPr txBox="1"/>
          <p:nvPr/>
        </p:nvSpPr>
        <p:spPr>
          <a:xfrm>
            <a:off x="264138" y="3964122"/>
            <a:ext cx="24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Faster-RCNN with FPN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8BEB07F-A24D-E04A-B53C-68931F5712D4}"/>
              </a:ext>
            </a:extLst>
          </p:cNvPr>
          <p:cNvGrpSpPr/>
          <p:nvPr/>
        </p:nvGrpSpPr>
        <p:grpSpPr>
          <a:xfrm>
            <a:off x="185105" y="1566711"/>
            <a:ext cx="11479356" cy="1999746"/>
            <a:chOff x="185105" y="1566711"/>
            <a:chExt cx="11479356" cy="199974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4C58883-A612-464E-ABA8-240095484078}"/>
                </a:ext>
              </a:extLst>
            </p:cNvPr>
            <p:cNvSpPr txBox="1"/>
            <p:nvPr/>
          </p:nvSpPr>
          <p:spPr>
            <a:xfrm>
              <a:off x="348723" y="1657611"/>
              <a:ext cx="191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Faster-RCNN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51630E-44F6-3C4D-AE1D-F801BB09C164}"/>
                </a:ext>
              </a:extLst>
            </p:cNvPr>
            <p:cNvGrpSpPr/>
            <p:nvPr/>
          </p:nvGrpSpPr>
          <p:grpSpPr>
            <a:xfrm>
              <a:off x="3711027" y="2170155"/>
              <a:ext cx="7953434" cy="1107881"/>
              <a:chOff x="928466" y="2136273"/>
              <a:chExt cx="7953434" cy="1107881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0D4645EC-AAB7-184F-BB1B-0923A57889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8466" y="2655682"/>
                <a:ext cx="6049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A06A114-ED6B-7B45-8ABE-74E0C7C5A2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3816" y="2651760"/>
                <a:ext cx="733326" cy="85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3047040-46B8-E04F-9953-A4CCE8CD08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6879" y="2651760"/>
                <a:ext cx="101677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3ED079-3F45-074B-A5A4-46DA0159099B}"/>
                  </a:ext>
                </a:extLst>
              </p:cNvPr>
              <p:cNvSpPr txBox="1"/>
              <p:nvPr/>
            </p:nvSpPr>
            <p:spPr>
              <a:xfrm>
                <a:off x="4280808" y="2307516"/>
                <a:ext cx="1043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average</a:t>
                </a:r>
              </a:p>
              <a:p>
                <a:r>
                  <a:rPr lang="en-US" dirty="0"/>
                  <a:t>pooling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C9281A-30F9-BE4F-ADD3-8FB1A9F74630}"/>
                  </a:ext>
                </a:extLst>
              </p:cNvPr>
              <p:cNvSpPr txBox="1"/>
              <p:nvPr/>
            </p:nvSpPr>
            <p:spPr>
              <a:xfrm>
                <a:off x="2766679" y="2307516"/>
                <a:ext cx="5876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res5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EA117C7-14A9-864C-98CE-242D12A9DDDF}"/>
                  </a:ext>
                </a:extLst>
              </p:cNvPr>
              <p:cNvGrpSpPr/>
              <p:nvPr/>
            </p:nvGrpSpPr>
            <p:grpSpPr>
              <a:xfrm>
                <a:off x="6559945" y="2136273"/>
                <a:ext cx="2321955" cy="1107881"/>
                <a:chOff x="6559945" y="2136273"/>
                <a:chExt cx="2321955" cy="110788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74FFD3DB-2CE4-FE41-A7ED-1509BFB14BBC}"/>
                    </a:ext>
                  </a:extLst>
                </p:cNvPr>
                <p:cNvGrpSpPr/>
                <p:nvPr/>
              </p:nvGrpSpPr>
              <p:grpSpPr>
                <a:xfrm>
                  <a:off x="6559945" y="2307516"/>
                  <a:ext cx="994406" cy="732442"/>
                  <a:chOff x="6559945" y="2307516"/>
                  <a:chExt cx="994406" cy="732442"/>
                </a:xfrm>
              </p:grpSpPr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04077E5D-2ACB-7D4F-A40C-5DFD8F818D1F}"/>
                      </a:ext>
                    </a:extLst>
                  </p:cNvPr>
                  <p:cNvCxnSpPr/>
                  <p:nvPr/>
                </p:nvCxnSpPr>
                <p:spPr>
                  <a:xfrm>
                    <a:off x="6862401" y="2307516"/>
                    <a:ext cx="69195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A636FDBC-F6A3-0649-BAD9-0540DEF20C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62401" y="2307516"/>
                    <a:ext cx="0" cy="73244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8F6BBAC9-AAF7-314A-AD05-82350DEAEAC0}"/>
                      </a:ext>
                    </a:extLst>
                  </p:cNvPr>
                  <p:cNvCxnSpPr/>
                  <p:nvPr/>
                </p:nvCxnSpPr>
                <p:spPr>
                  <a:xfrm>
                    <a:off x="6559945" y="2670048"/>
                    <a:ext cx="994406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FC6029B8-6AF3-2142-9DFC-0E5230362D8D}"/>
                      </a:ext>
                    </a:extLst>
                  </p:cNvPr>
                  <p:cNvCxnSpPr/>
                  <p:nvPr/>
                </p:nvCxnSpPr>
                <p:spPr>
                  <a:xfrm>
                    <a:off x="6862401" y="3039958"/>
                    <a:ext cx="69195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84D81B3-F025-D942-92AC-EC0A24128B07}"/>
                    </a:ext>
                  </a:extLst>
                </p:cNvPr>
                <p:cNvSpPr txBox="1"/>
                <p:nvPr/>
              </p:nvSpPr>
              <p:spPr>
                <a:xfrm>
                  <a:off x="7694550" y="2136273"/>
                  <a:ext cx="9880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classes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FF888EF-B1CA-7A46-93AD-9235612491F8}"/>
                    </a:ext>
                  </a:extLst>
                </p:cNvPr>
                <p:cNvSpPr txBox="1"/>
                <p:nvPr/>
              </p:nvSpPr>
              <p:spPr>
                <a:xfrm>
                  <a:off x="7694550" y="2505490"/>
                  <a:ext cx="6611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box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2C9C1BF-00BA-2946-9553-5F640DDCBC49}"/>
                    </a:ext>
                  </a:extLst>
                </p:cNvPr>
                <p:cNvSpPr txBox="1"/>
                <p:nvPr/>
              </p:nvSpPr>
              <p:spPr>
                <a:xfrm>
                  <a:off x="7694549" y="2874822"/>
                  <a:ext cx="11873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attributes</a:t>
                  </a:r>
                </a:p>
              </p:txBody>
            </p:sp>
          </p:grp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DF49337-38EF-6147-BF7D-45A41CECB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5105" y="2251518"/>
              <a:ext cx="1848747" cy="1233461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FC4A690-69E0-E94D-95FA-10DF528C7F3B}"/>
                </a:ext>
              </a:extLst>
            </p:cNvPr>
            <p:cNvSpPr/>
            <p:nvPr/>
          </p:nvSpPr>
          <p:spPr>
            <a:xfrm>
              <a:off x="656492" y="2341398"/>
              <a:ext cx="1049302" cy="8841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B548721-2D7E-7440-91B4-1883B8626DAE}"/>
                </a:ext>
              </a:extLst>
            </p:cNvPr>
            <p:cNvCxnSpPr/>
            <p:nvPr/>
          </p:nvCxnSpPr>
          <p:spPr>
            <a:xfrm>
              <a:off x="2033852" y="2438400"/>
              <a:ext cx="736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E26ADAE-4DC7-474A-BE30-C928AD81DD53}"/>
                </a:ext>
              </a:extLst>
            </p:cNvPr>
            <p:cNvCxnSpPr/>
            <p:nvPr/>
          </p:nvCxnSpPr>
          <p:spPr>
            <a:xfrm>
              <a:off x="1705794" y="2908704"/>
              <a:ext cx="12717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330E033-4ECF-1949-8C5F-1D8079ADBEF6}"/>
                </a:ext>
              </a:extLst>
            </p:cNvPr>
            <p:cNvSpPr txBox="1"/>
            <p:nvPr/>
          </p:nvSpPr>
          <p:spPr>
            <a:xfrm>
              <a:off x="1958126" y="2655934"/>
              <a:ext cx="996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ROI projection 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E0EEE03-0A52-5848-896A-09898A10FA3A}"/>
                </a:ext>
              </a:extLst>
            </p:cNvPr>
            <p:cNvGrpSpPr/>
            <p:nvPr/>
          </p:nvGrpSpPr>
          <p:grpSpPr>
            <a:xfrm>
              <a:off x="2761473" y="1566711"/>
              <a:ext cx="643362" cy="1999746"/>
              <a:chOff x="7249884" y="46896"/>
              <a:chExt cx="643362" cy="1999746"/>
            </a:xfrm>
          </p:grpSpPr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id="{3E734233-587C-C940-96FE-0AF31A19BFBD}"/>
                  </a:ext>
                </a:extLst>
              </p:cNvPr>
              <p:cNvSpPr/>
              <p:nvPr/>
            </p:nvSpPr>
            <p:spPr>
              <a:xfrm>
                <a:off x="7466814" y="463031"/>
                <a:ext cx="393895" cy="1268741"/>
              </a:xfrm>
              <a:prstGeom prst="cube">
                <a:avLst>
                  <a:gd name="adj" fmla="val 72411"/>
                </a:avLst>
              </a:prstGeom>
              <a:solidFill>
                <a:schemeClr val="bg2"/>
              </a:solidFill>
              <a:ln>
                <a:solidFill>
                  <a:srgbClr val="C00000"/>
                </a:solidFill>
              </a:ln>
              <a:scene3d>
                <a:camera prst="orthographicFront">
                  <a:rot lat="0" lon="89997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6BDE0505-33C5-FC49-B8A8-BA7BD3D0C893}"/>
                  </a:ext>
                </a:extLst>
              </p:cNvPr>
              <p:cNvSpPr/>
              <p:nvPr/>
            </p:nvSpPr>
            <p:spPr>
              <a:xfrm>
                <a:off x="7249884" y="46896"/>
                <a:ext cx="643362" cy="1999746"/>
              </a:xfrm>
              <a:prstGeom prst="cube">
                <a:avLst>
                  <a:gd name="adj" fmla="val 72411"/>
                </a:avLst>
              </a:prstGeom>
              <a:noFill/>
              <a:ln>
                <a:solidFill>
                  <a:schemeClr val="tx1"/>
                </a:solidFill>
              </a:ln>
              <a:scene3d>
                <a:camera prst="orthographicFront">
                  <a:rot lat="0" lon="899970" rev="0"/>
                </a:camera>
                <a:lightRig rig="sof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D609B132-357B-3146-AC57-2D8AF4D6B4B6}"/>
                </a:ext>
              </a:extLst>
            </p:cNvPr>
            <p:cNvSpPr/>
            <p:nvPr/>
          </p:nvSpPr>
          <p:spPr>
            <a:xfrm>
              <a:off x="4633332" y="2026943"/>
              <a:ext cx="393895" cy="1268741"/>
            </a:xfrm>
            <a:prstGeom prst="cube">
              <a:avLst>
                <a:gd name="adj" fmla="val 7241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>
                <a:rot lat="0" lon="89997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16E89C93-C5AB-664F-8FCF-FEF4A27B9C00}"/>
                </a:ext>
              </a:extLst>
            </p:cNvPr>
            <p:cNvSpPr/>
            <p:nvPr/>
          </p:nvSpPr>
          <p:spPr>
            <a:xfrm>
              <a:off x="6392145" y="1982846"/>
              <a:ext cx="393895" cy="1268741"/>
            </a:xfrm>
            <a:prstGeom prst="cube">
              <a:avLst>
                <a:gd name="adj" fmla="val 7241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89997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E30F5BE-17DD-6F46-BC96-3E30405C0E49}"/>
                </a:ext>
              </a:extLst>
            </p:cNvPr>
            <p:cNvSpPr txBox="1"/>
            <p:nvPr/>
          </p:nvSpPr>
          <p:spPr>
            <a:xfrm>
              <a:off x="4409788" y="1641028"/>
              <a:ext cx="1250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7x7x1024</a:t>
              </a:r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F5877C35-BDFE-B44C-A62C-B5CAAC3AF5C7}"/>
                </a:ext>
              </a:extLst>
            </p:cNvPr>
            <p:cNvSpPr/>
            <p:nvPr/>
          </p:nvSpPr>
          <p:spPr>
            <a:xfrm>
              <a:off x="8204776" y="2530501"/>
              <a:ext cx="1016888" cy="267971"/>
            </a:xfrm>
            <a:prstGeom prst="cub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2048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00FA3D9-A6C3-084A-92CE-14B71A4951E1}"/>
                </a:ext>
              </a:extLst>
            </p:cNvPr>
            <p:cNvSpPr txBox="1"/>
            <p:nvPr/>
          </p:nvSpPr>
          <p:spPr>
            <a:xfrm>
              <a:off x="6169703" y="1609936"/>
              <a:ext cx="1250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7x7x2048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0337973-0EE2-3644-9407-81CCE33B2DFF}"/>
              </a:ext>
            </a:extLst>
          </p:cNvPr>
          <p:cNvGrpSpPr/>
          <p:nvPr/>
        </p:nvGrpSpPr>
        <p:grpSpPr>
          <a:xfrm>
            <a:off x="196825" y="3955881"/>
            <a:ext cx="11467637" cy="1999746"/>
            <a:chOff x="196825" y="3955881"/>
            <a:chExt cx="11467637" cy="199974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1253265-BF37-574F-975B-015D9E4B0EB7}"/>
                </a:ext>
              </a:extLst>
            </p:cNvPr>
            <p:cNvCxnSpPr>
              <a:cxnSpLocks/>
            </p:cNvCxnSpPr>
            <p:nvPr/>
          </p:nvCxnSpPr>
          <p:spPr>
            <a:xfrm>
              <a:off x="7327798" y="5062524"/>
              <a:ext cx="83477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9B34F43-69A7-4943-9267-70B778280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1183" y="5062524"/>
              <a:ext cx="866649" cy="36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06A763-2755-3E4B-81E1-FC6C3CA019B3}"/>
                </a:ext>
              </a:extLst>
            </p:cNvPr>
            <p:cNvSpPr txBox="1"/>
            <p:nvPr/>
          </p:nvSpPr>
          <p:spPr>
            <a:xfrm>
              <a:off x="7223479" y="4706687"/>
              <a:ext cx="112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FC, </a:t>
              </a:r>
              <a:r>
                <a:rPr lang="en-US" dirty="0" err="1"/>
                <a:t>ReLU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94CB88-8C10-6E4F-B91C-11A1100DBB06}"/>
                </a:ext>
              </a:extLst>
            </p:cNvPr>
            <p:cNvSpPr txBox="1"/>
            <p:nvPr/>
          </p:nvSpPr>
          <p:spPr>
            <a:xfrm>
              <a:off x="5096672" y="4704209"/>
              <a:ext cx="112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FC, </a:t>
              </a:r>
              <a:r>
                <a:rPr lang="en-US" dirty="0" err="1"/>
                <a:t>ReLU</a:t>
              </a:r>
              <a:endParaRPr lang="en-US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F81AB23-FD14-B842-9E9B-46295B5B864C}"/>
                </a:ext>
              </a:extLst>
            </p:cNvPr>
            <p:cNvGrpSpPr/>
            <p:nvPr/>
          </p:nvGrpSpPr>
          <p:grpSpPr>
            <a:xfrm>
              <a:off x="9280317" y="4529014"/>
              <a:ext cx="2384145" cy="1107881"/>
              <a:chOff x="6559945" y="2136273"/>
              <a:chExt cx="2384145" cy="110788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EC8D2F9-721A-F545-8A8D-A1AA4C18CD54}"/>
                  </a:ext>
                </a:extLst>
              </p:cNvPr>
              <p:cNvGrpSpPr/>
              <p:nvPr/>
            </p:nvGrpSpPr>
            <p:grpSpPr>
              <a:xfrm>
                <a:off x="6559945" y="2307516"/>
                <a:ext cx="994406" cy="732442"/>
                <a:chOff x="6559945" y="2307516"/>
                <a:chExt cx="994406" cy="732442"/>
              </a:xfrm>
            </p:grpSpPr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2ED1558D-C2D4-0249-8EBC-86AE19B21BCE}"/>
                    </a:ext>
                  </a:extLst>
                </p:cNvPr>
                <p:cNvCxnSpPr/>
                <p:nvPr/>
              </p:nvCxnSpPr>
              <p:spPr>
                <a:xfrm>
                  <a:off x="6862401" y="2307516"/>
                  <a:ext cx="69195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3DBEC49-89C2-374F-98CA-F6546011AF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2401" y="2307516"/>
                  <a:ext cx="0" cy="7324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0BC410F1-F963-7A45-98DF-833F01E7CC12}"/>
                    </a:ext>
                  </a:extLst>
                </p:cNvPr>
                <p:cNvCxnSpPr/>
                <p:nvPr/>
              </p:nvCxnSpPr>
              <p:spPr>
                <a:xfrm>
                  <a:off x="6559945" y="2670048"/>
                  <a:ext cx="99440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D1E6B17-5523-6246-9AE7-272676496967}"/>
                    </a:ext>
                  </a:extLst>
                </p:cNvPr>
                <p:cNvCxnSpPr/>
                <p:nvPr/>
              </p:nvCxnSpPr>
              <p:spPr>
                <a:xfrm>
                  <a:off x="6862401" y="3039958"/>
                  <a:ext cx="69195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ED37FE8-3A11-7A4F-98D0-21CA6DFD1BF9}"/>
                  </a:ext>
                </a:extLst>
              </p:cNvPr>
              <p:cNvSpPr txBox="1"/>
              <p:nvPr/>
            </p:nvSpPr>
            <p:spPr>
              <a:xfrm>
                <a:off x="7694550" y="2136273"/>
                <a:ext cx="938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classes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81C4C3D-C32F-B945-887D-3B9ACCC5B728}"/>
                  </a:ext>
                </a:extLst>
              </p:cNvPr>
              <p:cNvSpPr txBox="1"/>
              <p:nvPr/>
            </p:nvSpPr>
            <p:spPr>
              <a:xfrm>
                <a:off x="7694550" y="2505490"/>
                <a:ext cx="6611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box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C8380A2-670F-F247-802F-FDABF4C9032C}"/>
                  </a:ext>
                </a:extLst>
              </p:cNvPr>
              <p:cNvSpPr txBox="1"/>
              <p:nvPr/>
            </p:nvSpPr>
            <p:spPr>
              <a:xfrm>
                <a:off x="7694550" y="2874822"/>
                <a:ext cx="1249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attributes</a:t>
                </a:r>
              </a:p>
            </p:txBody>
          </p:sp>
        </p:grp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C065DB3-9F6F-914A-B482-7FD6F4A2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96825" y="4640688"/>
              <a:ext cx="1848747" cy="1233461"/>
            </a:xfrm>
            <a:prstGeom prst="rect">
              <a:avLst/>
            </a:prstGeom>
          </p:spPr>
        </p:pic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2562656-E327-124E-8043-03688E30EFDE}"/>
                </a:ext>
              </a:extLst>
            </p:cNvPr>
            <p:cNvSpPr/>
            <p:nvPr/>
          </p:nvSpPr>
          <p:spPr>
            <a:xfrm>
              <a:off x="668212" y="4730568"/>
              <a:ext cx="1049302" cy="8841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FA748F8-0E1F-EE4D-951B-B197AFA6B666}"/>
                </a:ext>
              </a:extLst>
            </p:cNvPr>
            <p:cNvCxnSpPr/>
            <p:nvPr/>
          </p:nvCxnSpPr>
          <p:spPr>
            <a:xfrm>
              <a:off x="2045572" y="4827570"/>
              <a:ext cx="736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EF042BC7-45AC-F24C-93D6-E5987E6C0529}"/>
                </a:ext>
              </a:extLst>
            </p:cNvPr>
            <p:cNvCxnSpPr/>
            <p:nvPr/>
          </p:nvCxnSpPr>
          <p:spPr>
            <a:xfrm>
              <a:off x="1717514" y="5297874"/>
              <a:ext cx="12717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BBAA8B3-BDB4-6F44-AC77-20789F7FFA4A}"/>
                </a:ext>
              </a:extLst>
            </p:cNvPr>
            <p:cNvSpPr txBox="1"/>
            <p:nvPr/>
          </p:nvSpPr>
          <p:spPr>
            <a:xfrm>
              <a:off x="1969846" y="5045104"/>
              <a:ext cx="996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ROI projection 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0E886BF-E08C-454C-844D-FBFE63D996ED}"/>
                </a:ext>
              </a:extLst>
            </p:cNvPr>
            <p:cNvGrpSpPr/>
            <p:nvPr/>
          </p:nvGrpSpPr>
          <p:grpSpPr>
            <a:xfrm>
              <a:off x="2773193" y="3955881"/>
              <a:ext cx="643362" cy="1999746"/>
              <a:chOff x="7249884" y="46896"/>
              <a:chExt cx="643362" cy="1999746"/>
            </a:xfrm>
          </p:grpSpPr>
          <p:sp>
            <p:nvSpPr>
              <p:cNvPr id="119" name="Cube 118">
                <a:extLst>
                  <a:ext uri="{FF2B5EF4-FFF2-40B4-BE49-F238E27FC236}">
                    <a16:creationId xmlns:a16="http://schemas.microsoft.com/office/drawing/2014/main" id="{CDC3B28B-838A-B545-9DE3-257719485D96}"/>
                  </a:ext>
                </a:extLst>
              </p:cNvPr>
              <p:cNvSpPr/>
              <p:nvPr/>
            </p:nvSpPr>
            <p:spPr>
              <a:xfrm>
                <a:off x="7466814" y="463031"/>
                <a:ext cx="393895" cy="1268741"/>
              </a:xfrm>
              <a:prstGeom prst="cube">
                <a:avLst>
                  <a:gd name="adj" fmla="val 72411"/>
                </a:avLst>
              </a:prstGeom>
              <a:solidFill>
                <a:schemeClr val="bg2"/>
              </a:solidFill>
              <a:ln>
                <a:solidFill>
                  <a:srgbClr val="C00000"/>
                </a:solidFill>
              </a:ln>
              <a:scene3d>
                <a:camera prst="orthographicFront">
                  <a:rot lat="0" lon="89997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Cube 119">
                <a:extLst>
                  <a:ext uri="{FF2B5EF4-FFF2-40B4-BE49-F238E27FC236}">
                    <a16:creationId xmlns:a16="http://schemas.microsoft.com/office/drawing/2014/main" id="{B1690FBE-1E71-A248-9203-78CC5C819BBC}"/>
                  </a:ext>
                </a:extLst>
              </p:cNvPr>
              <p:cNvSpPr/>
              <p:nvPr/>
            </p:nvSpPr>
            <p:spPr>
              <a:xfrm>
                <a:off x="7249884" y="46896"/>
                <a:ext cx="643362" cy="1999746"/>
              </a:xfrm>
              <a:prstGeom prst="cube">
                <a:avLst>
                  <a:gd name="adj" fmla="val 72411"/>
                </a:avLst>
              </a:prstGeom>
              <a:noFill/>
              <a:ln>
                <a:solidFill>
                  <a:schemeClr val="tx1"/>
                </a:solidFill>
              </a:ln>
              <a:scene3d>
                <a:camera prst="orthographicFront">
                  <a:rot lat="0" lon="899970" rev="0"/>
                </a:camera>
                <a:lightRig rig="sof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4BF99533-D275-6D46-A177-405ED77478D0}"/>
                </a:ext>
              </a:extLst>
            </p:cNvPr>
            <p:cNvSpPr/>
            <p:nvPr/>
          </p:nvSpPr>
          <p:spPr>
            <a:xfrm>
              <a:off x="4645052" y="4416113"/>
              <a:ext cx="393895" cy="1268741"/>
            </a:xfrm>
            <a:prstGeom prst="cube">
              <a:avLst>
                <a:gd name="adj" fmla="val 7241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>
                <a:rot lat="0" lon="89997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8D9F8C75-CD92-B348-8B02-6B6B5F680FC5}"/>
                </a:ext>
              </a:extLst>
            </p:cNvPr>
            <p:cNvCxnSpPr>
              <a:cxnSpLocks/>
            </p:cNvCxnSpPr>
            <p:nvPr/>
          </p:nvCxnSpPr>
          <p:spPr>
            <a:xfrm>
              <a:off x="3711027" y="5082897"/>
              <a:ext cx="6049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8E4C3D87-113E-2C41-BC60-7144265195F1}"/>
                </a:ext>
              </a:extLst>
            </p:cNvPr>
            <p:cNvSpPr/>
            <p:nvPr/>
          </p:nvSpPr>
          <p:spPr>
            <a:xfrm>
              <a:off x="6206591" y="4932154"/>
              <a:ext cx="1016888" cy="267971"/>
            </a:xfrm>
            <a:prstGeom prst="cub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2048</a:t>
              </a:r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7D0642B5-DCD9-CE47-8503-20458EB3BB9F}"/>
                </a:ext>
              </a:extLst>
            </p:cNvPr>
            <p:cNvSpPr/>
            <p:nvPr/>
          </p:nvSpPr>
          <p:spPr>
            <a:xfrm>
              <a:off x="8204776" y="4932153"/>
              <a:ext cx="1016888" cy="267971"/>
            </a:xfrm>
            <a:prstGeom prst="cub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2048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AA1291A-48DA-8F4C-A10B-E0C015253517}"/>
                </a:ext>
              </a:extLst>
            </p:cNvPr>
            <p:cNvSpPr txBox="1"/>
            <p:nvPr/>
          </p:nvSpPr>
          <p:spPr>
            <a:xfrm>
              <a:off x="4409787" y="3972127"/>
              <a:ext cx="1250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7x7x512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7AFF31-B54A-2944-A772-91A0C007E092}"/>
              </a:ext>
            </a:extLst>
          </p:cNvPr>
          <p:cNvSpPr txBox="1"/>
          <p:nvPr/>
        </p:nvSpPr>
        <p:spPr>
          <a:xfrm>
            <a:off x="6392145" y="4529014"/>
            <a:ext cx="67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FC-6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C464F2D-DA61-9A4C-9655-0ACCDA851A9F}"/>
              </a:ext>
            </a:extLst>
          </p:cNvPr>
          <p:cNvSpPr txBox="1"/>
          <p:nvPr/>
        </p:nvSpPr>
        <p:spPr>
          <a:xfrm>
            <a:off x="8402500" y="4528899"/>
            <a:ext cx="67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FC-7</a:t>
            </a:r>
          </a:p>
        </p:txBody>
      </p:sp>
    </p:spTree>
    <p:extLst>
      <p:ext uri="{BB962C8B-B14F-4D97-AF65-F5344CB8AC3E}">
        <p14:creationId xmlns:p14="http://schemas.microsoft.com/office/powerpoint/2010/main" val="1179307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4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735783-41D7-1642-B3C4-11A7A9FD3083}"/>
              </a:ext>
            </a:extLst>
          </p:cNvPr>
          <p:cNvSpPr txBox="1"/>
          <p:nvPr/>
        </p:nvSpPr>
        <p:spPr>
          <a:xfrm>
            <a:off x="1378226" y="1616765"/>
            <a:ext cx="94355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Adjust learning 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Accuracy: 66.91% --&gt; 67.83%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Finetuning image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Accuracy: increased 0.4%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augmentation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Diversified model ensemble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Contents">
            <a:extLst>
              <a:ext uri="{FF2B5EF4-FFF2-40B4-BE49-F238E27FC236}">
                <a16:creationId xmlns:a16="http://schemas.microsoft.com/office/drawing/2014/main" id="{1E1E2943-3696-8D49-9802-BB4FCD14111C}"/>
              </a:ext>
            </a:extLst>
          </p:cNvPr>
          <p:cNvSpPr txBox="1"/>
          <p:nvPr/>
        </p:nvSpPr>
        <p:spPr>
          <a:xfrm>
            <a:off x="413690" y="744655"/>
            <a:ext cx="737858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Techniques to Improve Performance</a:t>
            </a:r>
            <a:endParaRPr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8B37B-C239-2745-9BA8-4BEB91E418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5904E-D9CC-8D42-8D03-894234B1C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286"/>
          <a:stretch/>
        </p:blipFill>
        <p:spPr>
          <a:xfrm>
            <a:off x="6236970" y="1616765"/>
            <a:ext cx="428879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036123"/>
      </p:ext>
    </p:extLst>
  </p:cSld>
  <p:clrMapOvr>
    <a:masterClrMapping/>
  </p:clrMapOvr>
  <p:transition spd="med" advTm="24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6D612994-11A2-5740-91E1-D72A968EC628}"/>
              </a:ext>
            </a:extLst>
          </p:cNvPr>
          <p:cNvSpPr txBox="1"/>
          <p:nvPr/>
        </p:nvSpPr>
        <p:spPr>
          <a:xfrm>
            <a:off x="413690" y="744655"/>
            <a:ext cx="813396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Data Augmentation: Visual Genome</a:t>
            </a:r>
            <a:endParaRPr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5B290-7F3B-DA40-8AF0-B46AB660F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1" y="1571625"/>
            <a:ext cx="4006849" cy="3005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BB2862-4BED-A24D-8CBB-B50FEBBA3628}"/>
              </a:ext>
            </a:extLst>
          </p:cNvPr>
          <p:cNvSpPr txBox="1"/>
          <p:nvPr/>
        </p:nvSpPr>
        <p:spPr>
          <a:xfrm>
            <a:off x="473821" y="4738895"/>
            <a:ext cx="44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What color is the clock?  </a:t>
            </a:r>
          </a:p>
          <a:p>
            <a:r>
              <a:rPr lang="en-US" dirty="0"/>
              <a:t>A: Green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D39C6-95F4-3948-9F96-755F268B1F59}"/>
              </a:ext>
            </a:extLst>
          </p:cNvPr>
          <p:cNvSpPr txBox="1"/>
          <p:nvPr/>
        </p:nvSpPr>
        <p:spPr>
          <a:xfrm>
            <a:off x="6506817" y="1571625"/>
            <a:ext cx="52346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108,249 images from the intersection of MS-COCO and YFCC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questions with answer not in answer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 682k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Repeat each answer 10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4E68C-46B3-534B-8BBF-0EE939D0B2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4B39A-1B47-B746-9ACD-8DBDD7D798B1}"/>
              </a:ext>
            </a:extLst>
          </p:cNvPr>
          <p:cNvSpPr txBox="1"/>
          <p:nvPr/>
        </p:nvSpPr>
        <p:spPr>
          <a:xfrm>
            <a:off x="9454896" y="5815584"/>
            <a:ext cx="213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Krishna et al 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358981"/>
      </p:ext>
    </p:extLst>
  </p:cSld>
  <p:clrMapOvr>
    <a:masterClrMapping/>
  </p:clrMapOvr>
  <p:transition spd="med" advTm="40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6D612994-11A2-5740-91E1-D72A968EC628}"/>
              </a:ext>
            </a:extLst>
          </p:cNvPr>
          <p:cNvSpPr txBox="1"/>
          <p:nvPr/>
        </p:nvSpPr>
        <p:spPr>
          <a:xfrm>
            <a:off x="413690" y="744655"/>
            <a:ext cx="813396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Data Augmentation: Visual Dialog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1F98B-0AE1-3946-9ABD-8D3025643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90" y="1464098"/>
            <a:ext cx="5013328" cy="4236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46479-EE8B-6D4C-A768-B3F354F5584B}"/>
              </a:ext>
            </a:extLst>
          </p:cNvPr>
          <p:cNvSpPr txBox="1"/>
          <p:nvPr/>
        </p:nvSpPr>
        <p:spPr>
          <a:xfrm>
            <a:off x="7513983" y="1464098"/>
            <a:ext cx="38696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COCO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10 turns of dialog to 10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Repeat each answer 10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~423k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5E38-ABA6-FD46-ADF7-95FB01F1B8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035D-0F2B-BF46-BAB4-A3DE5C39C4C1}"/>
              </a:ext>
            </a:extLst>
          </p:cNvPr>
          <p:cNvSpPr txBox="1"/>
          <p:nvPr/>
        </p:nvSpPr>
        <p:spPr>
          <a:xfrm>
            <a:off x="9982200" y="5861304"/>
            <a:ext cx="174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Das et al. 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366164"/>
      </p:ext>
    </p:extLst>
  </p:cSld>
  <p:clrMapOvr>
    <a:masterClrMapping/>
  </p:clrMapOvr>
  <p:transition spd="med" advTm="29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6D612994-11A2-5740-91E1-D72A968EC628}"/>
              </a:ext>
            </a:extLst>
          </p:cNvPr>
          <p:cNvSpPr txBox="1"/>
          <p:nvPr/>
        </p:nvSpPr>
        <p:spPr>
          <a:xfrm>
            <a:off x="413690" y="744655"/>
            <a:ext cx="813396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Data Augmentation: Mirrored Image</a:t>
            </a:r>
            <a:endParaRPr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068B43-7FA3-D841-9BB3-8DCCF2067DB5}"/>
              </a:ext>
            </a:extLst>
          </p:cNvPr>
          <p:cNvSpPr/>
          <p:nvPr/>
        </p:nvSpPr>
        <p:spPr>
          <a:xfrm>
            <a:off x="957023" y="3954287"/>
            <a:ext cx="57775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Q: What direction is the plane pointed?</a:t>
            </a:r>
          </a:p>
          <a:p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A: left 	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  <a:sym typeface="Wingdings" pitchFamily="2" charset="2"/>
              </a:rPr>
              <a:t>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		A: right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3FAAA-0827-3B4B-B965-F6814BD2B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29" y="2157413"/>
            <a:ext cx="2194560" cy="1463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ABF0B-5338-A944-A044-68F83F6C0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572" y="2157413"/>
            <a:ext cx="2208362" cy="1463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05B26-61B4-FD44-A64E-9B70F6996B81}"/>
              </a:ext>
            </a:extLst>
          </p:cNvPr>
          <p:cNvSpPr txBox="1"/>
          <p:nvPr/>
        </p:nvSpPr>
        <p:spPr>
          <a:xfrm>
            <a:off x="7553739" y="2054088"/>
            <a:ext cx="4002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Interchanging tokens “left” and “right” in questions and answers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F514D-2707-E346-9528-6A99D19928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928589"/>
      </p:ext>
    </p:extLst>
  </p:cSld>
  <p:clrMapOvr>
    <a:masterClrMapping/>
  </p:clrMapOvr>
  <p:transition spd="med" advTm="39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735783-41D7-1642-B3C4-11A7A9FD3083}"/>
              </a:ext>
            </a:extLst>
          </p:cNvPr>
          <p:cNvSpPr txBox="1"/>
          <p:nvPr/>
        </p:nvSpPr>
        <p:spPr>
          <a:xfrm>
            <a:off x="1378226" y="1616765"/>
            <a:ext cx="94355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Adjust learning 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Accuracy: 66.91% --&gt; 67.83%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Finetuning image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Accuracy: 67.83% --&gt; 68.31%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augmentation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Faster-RCNN: 67.83% --&gt; 68.52%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Finetune: 68.31% --&gt; 68.86%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Diversified model ensemble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Contents">
            <a:extLst>
              <a:ext uri="{FF2B5EF4-FFF2-40B4-BE49-F238E27FC236}">
                <a16:creationId xmlns:a16="http://schemas.microsoft.com/office/drawing/2014/main" id="{B7A9EFE5-E8DD-2F4E-87C3-4DB80487581A}"/>
              </a:ext>
            </a:extLst>
          </p:cNvPr>
          <p:cNvSpPr txBox="1"/>
          <p:nvPr/>
        </p:nvSpPr>
        <p:spPr>
          <a:xfrm>
            <a:off x="413690" y="744655"/>
            <a:ext cx="737858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Techniques to Improve Performance</a:t>
            </a:r>
            <a:endParaRPr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A6CFD-FBFC-754B-B554-DA9EF612DB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87C1B-D8FA-6E4D-B30F-5565E20B7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300"/>
          <a:stretch/>
        </p:blipFill>
        <p:spPr>
          <a:xfrm>
            <a:off x="5901690" y="1474054"/>
            <a:ext cx="473583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587511"/>
      </p:ext>
    </p:extLst>
  </p:cSld>
  <p:clrMapOvr>
    <a:masterClrMapping/>
  </p:clrMapOvr>
  <p:transition spd="med" advTm="2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DCDC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735783-41D7-1642-B3C4-11A7A9FD3083}"/>
              </a:ext>
            </a:extLst>
          </p:cNvPr>
          <p:cNvSpPr txBox="1"/>
          <p:nvPr/>
        </p:nvSpPr>
        <p:spPr>
          <a:xfrm>
            <a:off x="1378226" y="1616765"/>
            <a:ext cx="94355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Adjust learning 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Accuracy: 66.91% --&gt; 67.83%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Finetuning image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Accuracy: 67.83% --&gt; 68.31%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Data augmentation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Faster-RCNN: 67.83% --&gt; 68.52%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Finetune: 68.31% --&gt; 68.86%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Diversified model ensemble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Contents">
            <a:extLst>
              <a:ext uri="{FF2B5EF4-FFF2-40B4-BE49-F238E27FC236}">
                <a16:creationId xmlns:a16="http://schemas.microsoft.com/office/drawing/2014/main" id="{6ACFFAF9-0C9A-8049-9F77-308F1545A23D}"/>
              </a:ext>
            </a:extLst>
          </p:cNvPr>
          <p:cNvSpPr txBox="1"/>
          <p:nvPr/>
        </p:nvSpPr>
        <p:spPr>
          <a:xfrm>
            <a:off x="413690" y="744655"/>
            <a:ext cx="737858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Techniques to Improve Performance</a:t>
            </a:r>
            <a:endParaRPr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0F657-0460-364B-B8EA-9062237D2F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05172"/>
      </p:ext>
    </p:extLst>
  </p:cSld>
  <p:clrMapOvr>
    <a:masterClrMapping/>
  </p:clrMapOvr>
  <p:transition spd="med" advTm="4012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1E3B419F-3D1A-9D41-871A-89B4C8E29A76}"/>
              </a:ext>
            </a:extLst>
          </p:cNvPr>
          <p:cNvSpPr txBox="1"/>
          <p:nvPr/>
        </p:nvSpPr>
        <p:spPr>
          <a:xfrm>
            <a:off x="413691" y="744655"/>
            <a:ext cx="3901134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Model Ensemble </a:t>
            </a:r>
            <a:endParaRPr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FD0CB-0283-2343-94E1-C4B7D2220434}"/>
              </a:ext>
            </a:extLst>
          </p:cNvPr>
          <p:cNvSpPr txBox="1"/>
          <p:nvPr/>
        </p:nvSpPr>
        <p:spPr>
          <a:xfrm>
            <a:off x="683741" y="1688757"/>
            <a:ext cx="396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Strategy 1: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models with different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Strategy 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Diversified models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Different training dataset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Different image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9520F-2BB8-BB43-90DD-B547FDBCDD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56DE36-243D-5E49-8FB8-C43B46A96812}"/>
              </a:ext>
            </a:extLst>
          </p:cNvPr>
          <p:cNvGrpSpPr/>
          <p:nvPr/>
        </p:nvGrpSpPr>
        <p:grpSpPr>
          <a:xfrm>
            <a:off x="4646141" y="1435100"/>
            <a:ext cx="7145759" cy="4181829"/>
            <a:chOff x="4646141" y="1435100"/>
            <a:chExt cx="7145759" cy="4181829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0A986C03-8BAD-8D47-937A-E52DC75A38D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04497286"/>
                </p:ext>
              </p:extLst>
            </p:nvPr>
          </p:nvGraphicFramePr>
          <p:xfrm>
            <a:off x="4971949" y="1435100"/>
            <a:ext cx="6819951" cy="39048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20CB2F-6374-CF4B-9BFC-DFD692BD23F0}"/>
                </a:ext>
              </a:extLst>
            </p:cNvPr>
            <p:cNvSpPr txBox="1"/>
            <p:nvPr/>
          </p:nvSpPr>
          <p:spPr>
            <a:xfrm>
              <a:off x="10748884" y="1686594"/>
              <a:ext cx="744848" cy="251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72.23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D3F76A-833C-0246-8B5E-1C90EA0B4A03}"/>
                </a:ext>
              </a:extLst>
            </p:cNvPr>
            <p:cNvSpPr txBox="1"/>
            <p:nvPr/>
          </p:nvSpPr>
          <p:spPr>
            <a:xfrm>
              <a:off x="4646141" y="2422416"/>
              <a:ext cx="347647" cy="133301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dirty="0"/>
                <a:t>performance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60B440-2BC9-F34E-908C-0434002A3C19}"/>
                </a:ext>
              </a:extLst>
            </p:cNvPr>
            <p:cNvSpPr txBox="1"/>
            <p:nvPr/>
          </p:nvSpPr>
          <p:spPr>
            <a:xfrm>
              <a:off x="7510176" y="5339930"/>
              <a:ext cx="1585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number of models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7B956B-73A5-ED47-80F5-80D845582F84}"/>
                </a:ext>
              </a:extLst>
            </p:cNvPr>
            <p:cNvCxnSpPr/>
            <p:nvPr/>
          </p:nvCxnSpPr>
          <p:spPr>
            <a:xfrm>
              <a:off x="9452302" y="4501910"/>
              <a:ext cx="645534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4191F9-DE55-BD4A-BF6A-FE85FFD80D82}"/>
                </a:ext>
              </a:extLst>
            </p:cNvPr>
            <p:cNvCxnSpPr/>
            <p:nvPr/>
          </p:nvCxnSpPr>
          <p:spPr>
            <a:xfrm>
              <a:off x="9463337" y="4843161"/>
              <a:ext cx="645534" cy="0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38175F-8BB3-474D-8157-4174094D3D1B}"/>
                </a:ext>
              </a:extLst>
            </p:cNvPr>
            <p:cNvSpPr txBox="1"/>
            <p:nvPr/>
          </p:nvSpPr>
          <p:spPr>
            <a:xfrm>
              <a:off x="10313010" y="4395270"/>
              <a:ext cx="11807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Same models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32E5F78-0D96-7242-9DC1-3F3708495C24}"/>
                </a:ext>
              </a:extLst>
            </p:cNvPr>
            <p:cNvSpPr/>
            <p:nvPr/>
          </p:nvSpPr>
          <p:spPr>
            <a:xfrm>
              <a:off x="9335045" y="4274789"/>
              <a:ext cx="2229026" cy="69316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4868607"/>
      </p:ext>
    </p:extLst>
  </p:cSld>
  <p:clrMapOvr>
    <a:masterClrMapping/>
  </p:clrMapOvr>
  <p:transition spd="med" advTm="34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7D06A4BB-4759-BA47-AD32-E89D03069D2F}"/>
              </a:ext>
            </a:extLst>
          </p:cNvPr>
          <p:cNvSpPr txBox="1"/>
          <p:nvPr/>
        </p:nvSpPr>
        <p:spPr>
          <a:xfrm>
            <a:off x="413690" y="744655"/>
            <a:ext cx="598710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VQA architecture</a:t>
            </a:r>
            <a:endParaRPr sz="3200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BE0075C-CE5C-974D-995F-F86018EF9891}"/>
              </a:ext>
            </a:extLst>
          </p:cNvPr>
          <p:cNvSpPr/>
          <p:nvPr/>
        </p:nvSpPr>
        <p:spPr>
          <a:xfrm>
            <a:off x="4891251" y="2382826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4F0F93-7F17-9948-AF23-6729AC7B7FAF}"/>
              </a:ext>
            </a:extLst>
          </p:cNvPr>
          <p:cNvSpPr/>
          <p:nvPr/>
        </p:nvSpPr>
        <p:spPr>
          <a:xfrm>
            <a:off x="8916930" y="1959428"/>
            <a:ext cx="1708398" cy="313943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Classifier</a:t>
            </a:r>
            <a:endParaRPr lang="en-US" sz="240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4182E91-AB8E-B74C-8697-8F33FD9EB4E3}"/>
              </a:ext>
            </a:extLst>
          </p:cNvPr>
          <p:cNvSpPr/>
          <p:nvPr/>
        </p:nvSpPr>
        <p:spPr>
          <a:xfrm>
            <a:off x="4904656" y="4074571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105474-D264-3341-8D9B-3E8155318D17}"/>
              </a:ext>
            </a:extLst>
          </p:cNvPr>
          <p:cNvSpPr/>
          <p:nvPr/>
        </p:nvSpPr>
        <p:spPr>
          <a:xfrm>
            <a:off x="1874519" y="1959428"/>
            <a:ext cx="3122831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Question Encoding</a:t>
            </a:r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BCEBA76-103A-E04D-BC3D-0C8DA0427FE4}"/>
              </a:ext>
            </a:extLst>
          </p:cNvPr>
          <p:cNvSpPr/>
          <p:nvPr/>
        </p:nvSpPr>
        <p:spPr>
          <a:xfrm>
            <a:off x="1874519" y="3651173"/>
            <a:ext cx="3122832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Visual Feature Extraction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25CA8AF-6879-B542-9C86-E6D6027A7B18}"/>
              </a:ext>
            </a:extLst>
          </p:cNvPr>
          <p:cNvSpPr/>
          <p:nvPr/>
        </p:nvSpPr>
        <p:spPr>
          <a:xfrm>
            <a:off x="8443591" y="3228699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06D458-3229-CF44-9F00-97FF42233ED5}"/>
              </a:ext>
            </a:extLst>
          </p:cNvPr>
          <p:cNvSpPr/>
          <p:nvPr/>
        </p:nvSpPr>
        <p:spPr>
          <a:xfrm>
            <a:off x="5309109" y="1959428"/>
            <a:ext cx="3019765" cy="3139434"/>
          </a:xfrm>
          <a:prstGeom prst="roundRect">
            <a:avLst>
              <a:gd name="adj" fmla="val 7126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Multimodal Fusion</a:t>
            </a:r>
            <a:endParaRPr lang="en-US" sz="24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F59211-D1F5-F142-A900-2642C508B4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F4944-8822-E74C-9E82-B6BA75C06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1" y="3829591"/>
            <a:ext cx="1607165" cy="1205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A097A-02C6-3147-8B1D-746090DB1DED}"/>
              </a:ext>
            </a:extLst>
          </p:cNvPr>
          <p:cNvSpPr txBox="1"/>
          <p:nvPr/>
        </p:nvSpPr>
        <p:spPr>
          <a:xfrm>
            <a:off x="127001" y="2267712"/>
            <a:ext cx="17170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color are the cats eyes?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393361-C501-0B43-9E9E-08DCCE2BA295}"/>
              </a:ext>
            </a:extLst>
          </p:cNvPr>
          <p:cNvSpPr txBox="1"/>
          <p:nvPr/>
        </p:nvSpPr>
        <p:spPr>
          <a:xfrm>
            <a:off x="10860024" y="3344479"/>
            <a:ext cx="9875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1153335169"/>
      </p:ext>
    </p:extLst>
  </p:cSld>
  <p:clrMapOvr>
    <a:masterClrMapping/>
  </p:clrMapOvr>
  <p:transition spd="med" advTm="25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9D822E09-5956-1345-835F-344A051BFB77}"/>
              </a:ext>
            </a:extLst>
          </p:cNvPr>
          <p:cNvSpPr txBox="1"/>
          <p:nvPr/>
        </p:nvSpPr>
        <p:spPr>
          <a:xfrm>
            <a:off x="413690" y="744655"/>
            <a:ext cx="6358585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Performance Improvement</a:t>
            </a:r>
            <a:endParaRPr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7CE39-B70D-B74C-9219-E59C20EC21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09C3CF1A-FE23-2D43-A950-3FD1278A16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65270"/>
              </p:ext>
            </p:extLst>
          </p:nvPr>
        </p:nvGraphicFramePr>
        <p:xfrm>
          <a:off x="1309853" y="1502589"/>
          <a:ext cx="7042150" cy="391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667EE7-23ED-AE4B-BEEF-AE78FC9413D4}"/>
              </a:ext>
            </a:extLst>
          </p:cNvPr>
          <p:cNvSpPr txBox="1"/>
          <p:nvPr/>
        </p:nvSpPr>
        <p:spPr>
          <a:xfrm>
            <a:off x="8610600" y="2014330"/>
            <a:ext cx="3101009" cy="1846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VQA Challenge: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test-dev : 72.12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test-standard : 72.25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test-challenge: 72.41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56848"/>
      </p:ext>
    </p:extLst>
  </p:cSld>
  <p:clrMapOvr>
    <a:masterClrMapping/>
  </p:clrMapOvr>
  <p:transition spd="med" advTm="32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ontents"/>
          <p:cNvSpPr txBox="1"/>
          <p:nvPr/>
        </p:nvSpPr>
        <p:spPr>
          <a:xfrm>
            <a:off x="413691" y="744655"/>
            <a:ext cx="2084747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Summary</a:t>
            </a:r>
            <a:endParaRPr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C605A-E046-F24C-A871-20211172C69D}"/>
              </a:ext>
            </a:extLst>
          </p:cNvPr>
          <p:cNvSpPr txBox="1"/>
          <p:nvPr/>
        </p:nvSpPr>
        <p:spPr>
          <a:xfrm>
            <a:off x="758952" y="1609344"/>
            <a:ext cx="10113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Model architecture adaption, adjusting learning schedule, image fine-tune and data augmentation improved the single model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Diversified model can significantly improve ensemble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VQA-suite enabled all of these functionalities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Open source our codebase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A435E-CD2D-D94A-8EF7-3D69C87D89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3C443-3CA5-FE4F-94D1-7C0D43A44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260" y="4656332"/>
            <a:ext cx="5845974" cy="1585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450"/>
    </mc:Choice>
    <mc:Fallback xmlns="">
      <p:transition advTm="4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98CF834E-89DD-F843-A498-9DBC1292ACB9}"/>
              </a:ext>
            </a:extLst>
          </p:cNvPr>
          <p:cNvSpPr txBox="1"/>
          <p:nvPr/>
        </p:nvSpPr>
        <p:spPr>
          <a:xfrm>
            <a:off x="413691" y="744655"/>
            <a:ext cx="270669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2500" dirty="0"/>
              <a:t>Acknowledgments</a:t>
            </a:r>
            <a:endParaRPr sz="25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88501-BED2-A642-B651-9BED9FCCE7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44042-79DC-1946-AC52-BC7C9D72E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426" y="4039793"/>
            <a:ext cx="1280160" cy="128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1923E7-7E9F-E74B-96E8-576FF68ED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208" y="4039793"/>
            <a:ext cx="1280160" cy="12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58BA4-74FF-D84E-B778-DA2519F7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817" y="4039793"/>
            <a:ext cx="1280160" cy="128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A4C334-8B99-BE49-BF5D-8A0EE4AAA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035" y="4039793"/>
            <a:ext cx="128016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B0259B-FC63-1543-A955-C9088370D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6644" y="4039793"/>
            <a:ext cx="1280160" cy="12801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CD9EE6-D32D-EF4D-893C-37667ABDD4F4}"/>
              </a:ext>
            </a:extLst>
          </p:cNvPr>
          <p:cNvSpPr/>
          <p:nvPr/>
        </p:nvSpPr>
        <p:spPr>
          <a:xfrm>
            <a:off x="1365269" y="5423797"/>
            <a:ext cx="1637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Peter Anderson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AFEB08-B89E-1A4F-981E-604ED896B1F1}"/>
              </a:ext>
            </a:extLst>
          </p:cNvPr>
          <p:cNvSpPr/>
          <p:nvPr/>
        </p:nvSpPr>
        <p:spPr>
          <a:xfrm>
            <a:off x="3200900" y="5423797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Abhishek Das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AF328B-C1B0-E148-91EE-6227D7C95002}"/>
              </a:ext>
            </a:extLst>
          </p:cNvPr>
          <p:cNvSpPr/>
          <p:nvPr/>
        </p:nvSpPr>
        <p:spPr>
          <a:xfrm>
            <a:off x="4703426" y="5423797"/>
            <a:ext cx="1158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Stefan Lee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17EB57-35FA-0B48-915D-BB60D00CE60F}"/>
              </a:ext>
            </a:extLst>
          </p:cNvPr>
          <p:cNvSpPr/>
          <p:nvPr/>
        </p:nvSpPr>
        <p:spPr>
          <a:xfrm>
            <a:off x="6279042" y="5423797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Jiasen</a:t>
            </a:r>
            <a:r>
              <a:rPr lang="en-US" dirty="0"/>
              <a:t> Lu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3894EF-F1FE-A149-8C91-13225E62A985}"/>
              </a:ext>
            </a:extLst>
          </p:cNvPr>
          <p:cNvSpPr/>
          <p:nvPr/>
        </p:nvSpPr>
        <p:spPr>
          <a:xfrm>
            <a:off x="7675443" y="5423797"/>
            <a:ext cx="1364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Jianwei</a:t>
            </a:r>
            <a:r>
              <a:rPr lang="en-US" dirty="0"/>
              <a:t> Yang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B1FD4D-29BB-8B4A-89B7-5A8C119B71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0152" y="4039793"/>
            <a:ext cx="1280160" cy="12801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4810D0A-DD30-DB42-8674-DAC4BB714D27}"/>
              </a:ext>
            </a:extLst>
          </p:cNvPr>
          <p:cNvSpPr/>
          <p:nvPr/>
        </p:nvSpPr>
        <p:spPr>
          <a:xfrm>
            <a:off x="9270152" y="5423797"/>
            <a:ext cx="154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Deshraj</a:t>
            </a:r>
            <a:r>
              <a:rPr lang="en-US" dirty="0"/>
              <a:t> Yadav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E919D2-A982-5546-8F1A-439CE92EEAFD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733456" y="1970153"/>
            <a:ext cx="1280160" cy="12801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6D82EE-0E7C-6A49-B9B9-2E1C1FD63629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211753" y="1955743"/>
            <a:ext cx="1280160" cy="1280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A8E15C-1DCE-3D46-B86D-975DF0EC9C1C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168347" y="1948538"/>
            <a:ext cx="1280160" cy="12801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11C365F-A706-6144-A834-8A5B1F2083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0050" y="1977357"/>
            <a:ext cx="1280160" cy="1280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9E2AA3-DB64-5344-ACA0-61B5DC9CC437}"/>
              </a:ext>
            </a:extLst>
          </p:cNvPr>
          <p:cNvSpPr/>
          <p:nvPr/>
        </p:nvSpPr>
        <p:spPr>
          <a:xfrm>
            <a:off x="1370655" y="3298497"/>
            <a:ext cx="1658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Vivek</a:t>
            </a:r>
            <a:r>
              <a:rPr lang="en-US" dirty="0"/>
              <a:t> Natarajan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4403A0-4F5A-CC4C-A345-39845359EC79}"/>
              </a:ext>
            </a:extLst>
          </p:cNvPr>
          <p:cNvSpPr/>
          <p:nvPr/>
        </p:nvSpPr>
        <p:spPr>
          <a:xfrm>
            <a:off x="3218959" y="3306475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Xinlei</a:t>
            </a:r>
            <a:r>
              <a:rPr lang="en-US" dirty="0"/>
              <a:t> Chen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393D9-DB60-CF46-940F-2747B255E27B}"/>
              </a:ext>
            </a:extLst>
          </p:cNvPr>
          <p:cNvSpPr/>
          <p:nvPr/>
        </p:nvSpPr>
        <p:spPr>
          <a:xfrm>
            <a:off x="4472820" y="3306475"/>
            <a:ext cx="182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Marcus </a:t>
            </a:r>
            <a:r>
              <a:rPr lang="en-US" dirty="0" err="1"/>
              <a:t>Rohrbach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AB30B7-DDA9-E04C-89C7-4B118D27DC6B}"/>
              </a:ext>
            </a:extLst>
          </p:cNvPr>
          <p:cNvSpPr/>
          <p:nvPr/>
        </p:nvSpPr>
        <p:spPr>
          <a:xfrm>
            <a:off x="6238017" y="3304293"/>
            <a:ext cx="130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Dhruv Batra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CC0226-7176-624E-BA9D-79567E863FDE}"/>
              </a:ext>
            </a:extLst>
          </p:cNvPr>
          <p:cNvSpPr/>
          <p:nvPr/>
        </p:nvSpPr>
        <p:spPr>
          <a:xfrm>
            <a:off x="7813136" y="3305702"/>
            <a:ext cx="123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Devi Parikh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1C841E-EF5C-EC47-8BEE-8F65AE2293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2903" t="6377" r="1051" b="49306"/>
          <a:stretch/>
        </p:blipFill>
        <p:spPr>
          <a:xfrm>
            <a:off x="1646644" y="1964518"/>
            <a:ext cx="1280160" cy="1282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9E45E5-EA8C-E046-8202-D68F94460E14}"/>
              </a:ext>
            </a:extLst>
          </p:cNvPr>
          <p:cNvSpPr txBox="1"/>
          <p:nvPr/>
        </p:nvSpPr>
        <p:spPr>
          <a:xfrm>
            <a:off x="9270152" y="1001486"/>
            <a:ext cx="2675105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/>
              <a:t>Poster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870580"/>
      </p:ext>
    </p:extLst>
  </p:cSld>
  <p:clrMapOvr>
    <a:masterClrMapping/>
  </p:clrMapOvr>
  <p:transition spd="med" advTm="33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7D06A4BB-4759-BA47-AD32-E89D03069D2F}"/>
              </a:ext>
            </a:extLst>
          </p:cNvPr>
          <p:cNvSpPr txBox="1"/>
          <p:nvPr/>
        </p:nvSpPr>
        <p:spPr>
          <a:xfrm>
            <a:off x="413690" y="744655"/>
            <a:ext cx="697015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VQA Baseline Architecture: CNN + LSTM</a:t>
            </a:r>
            <a:endParaRPr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3A2489-B888-1245-98A6-D3BE6B1BBCC7}"/>
              </a:ext>
            </a:extLst>
          </p:cNvPr>
          <p:cNvGrpSpPr/>
          <p:nvPr/>
        </p:nvGrpSpPr>
        <p:grpSpPr>
          <a:xfrm>
            <a:off x="382345" y="1959428"/>
            <a:ext cx="11427311" cy="3139434"/>
            <a:chOff x="746775" y="1959428"/>
            <a:chExt cx="11427311" cy="3139434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EBE0075C-CE5C-974D-995F-F86018EF9891}"/>
                </a:ext>
              </a:extLst>
            </p:cNvPr>
            <p:cNvSpPr/>
            <p:nvPr/>
          </p:nvSpPr>
          <p:spPr>
            <a:xfrm>
              <a:off x="5173385" y="2382826"/>
              <a:ext cx="394081" cy="60089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54F0F93-7F17-9948-AF23-6729AC7B7FAF}"/>
                </a:ext>
              </a:extLst>
            </p:cNvPr>
            <p:cNvSpPr/>
            <p:nvPr/>
          </p:nvSpPr>
          <p:spPr>
            <a:xfrm>
              <a:off x="9654920" y="1959428"/>
              <a:ext cx="2519166" cy="3139434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94182E91-AB8E-B74C-8697-8F33FD9EB4E3}"/>
                </a:ext>
              </a:extLst>
            </p:cNvPr>
            <p:cNvSpPr/>
            <p:nvPr/>
          </p:nvSpPr>
          <p:spPr>
            <a:xfrm>
              <a:off x="5186790" y="4074571"/>
              <a:ext cx="394081" cy="60089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0105474-D264-3341-8D9B-3E8155318D17}"/>
                </a:ext>
              </a:extLst>
            </p:cNvPr>
            <p:cNvSpPr/>
            <p:nvPr/>
          </p:nvSpPr>
          <p:spPr>
            <a:xfrm>
              <a:off x="746775" y="1959428"/>
              <a:ext cx="4532710" cy="1447689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BCEBA76-103A-E04D-BC3D-0C8DA0427FE4}"/>
                </a:ext>
              </a:extLst>
            </p:cNvPr>
            <p:cNvSpPr/>
            <p:nvPr/>
          </p:nvSpPr>
          <p:spPr>
            <a:xfrm>
              <a:off x="746775" y="3651173"/>
              <a:ext cx="4532710" cy="1447689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725CA8AF-6879-B542-9C86-E6D6027A7B18}"/>
                </a:ext>
              </a:extLst>
            </p:cNvPr>
            <p:cNvSpPr/>
            <p:nvPr/>
          </p:nvSpPr>
          <p:spPr>
            <a:xfrm>
              <a:off x="9241852" y="3228699"/>
              <a:ext cx="394081" cy="60089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106D458-3229-CF44-9F00-97FF42233ED5}"/>
                </a:ext>
              </a:extLst>
            </p:cNvPr>
            <p:cNvSpPr/>
            <p:nvPr/>
          </p:nvSpPr>
          <p:spPr>
            <a:xfrm>
              <a:off x="5591243" y="1959428"/>
              <a:ext cx="3732932" cy="3139434"/>
            </a:xfrm>
            <a:prstGeom prst="roundRect">
              <a:avLst>
                <a:gd name="adj" fmla="val 7126"/>
              </a:avLst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F59211-D1F5-F142-A900-2642C508B4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088CC9-9019-E640-A720-41914F104E28}"/>
              </a:ext>
            </a:extLst>
          </p:cNvPr>
          <p:cNvGrpSpPr/>
          <p:nvPr/>
        </p:nvGrpSpPr>
        <p:grpSpPr>
          <a:xfrm>
            <a:off x="500059" y="2382826"/>
            <a:ext cx="4229107" cy="369332"/>
            <a:chOff x="500059" y="2382826"/>
            <a:chExt cx="4229107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049060-81EA-8B4B-9273-68A418CE226B}"/>
                </a:ext>
              </a:extLst>
            </p:cNvPr>
            <p:cNvSpPr txBox="1"/>
            <p:nvPr/>
          </p:nvSpPr>
          <p:spPr>
            <a:xfrm>
              <a:off x="500059" y="2382826"/>
              <a:ext cx="10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Question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F328D18-37B8-2043-9B32-6C12C1E7D9C2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576131" y="2567492"/>
              <a:ext cx="2812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556253D-E906-534A-B357-C9446F7AD58D}"/>
                </a:ext>
              </a:extLst>
            </p:cNvPr>
            <p:cNvSpPr/>
            <p:nvPr/>
          </p:nvSpPr>
          <p:spPr>
            <a:xfrm>
              <a:off x="1928707" y="2394167"/>
              <a:ext cx="1554480" cy="329184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Word embedding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F640156-A607-AD48-80FE-9A04775DA625}"/>
                </a:ext>
              </a:extLst>
            </p:cNvPr>
            <p:cNvCxnSpPr/>
            <p:nvPr/>
          </p:nvCxnSpPr>
          <p:spPr>
            <a:xfrm>
              <a:off x="3528912" y="2559416"/>
              <a:ext cx="4429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98E5EBE-63AD-3545-9151-FAD1520FA40B}"/>
                </a:ext>
              </a:extLst>
            </p:cNvPr>
            <p:cNvSpPr/>
            <p:nvPr/>
          </p:nvSpPr>
          <p:spPr>
            <a:xfrm>
              <a:off x="4049885" y="2394167"/>
              <a:ext cx="679281" cy="330498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LSTM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70C382-9E5F-EA40-B13D-FF77377F1630}"/>
              </a:ext>
            </a:extLst>
          </p:cNvPr>
          <p:cNvGrpSpPr/>
          <p:nvPr/>
        </p:nvGrpSpPr>
        <p:grpSpPr>
          <a:xfrm>
            <a:off x="500058" y="3714887"/>
            <a:ext cx="3706977" cy="1298851"/>
            <a:chOff x="500058" y="3714887"/>
            <a:chExt cx="3706977" cy="1298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F70004-E017-9C4A-BA19-C110F7E21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6129" y="3714887"/>
              <a:ext cx="870906" cy="129885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CEA9C8-E79F-AE4A-B3F3-FCA6D78E1127}"/>
                </a:ext>
              </a:extLst>
            </p:cNvPr>
            <p:cNvSpPr txBox="1"/>
            <p:nvPr/>
          </p:nvSpPr>
          <p:spPr>
            <a:xfrm>
              <a:off x="500058" y="4186238"/>
              <a:ext cx="10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29E200-C270-8F49-A302-84AC7833BD30}"/>
                </a:ext>
              </a:extLst>
            </p:cNvPr>
            <p:cNvCxnSpPr/>
            <p:nvPr/>
          </p:nvCxnSpPr>
          <p:spPr>
            <a:xfrm flipV="1">
              <a:off x="1252323" y="4370904"/>
              <a:ext cx="323807" cy="10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1204508-7F6A-7C4F-9C4C-180E21C52C19}"/>
                </a:ext>
              </a:extLst>
            </p:cNvPr>
            <p:cNvSpPr/>
            <p:nvPr/>
          </p:nvSpPr>
          <p:spPr>
            <a:xfrm>
              <a:off x="1652268" y="4188098"/>
              <a:ext cx="1057086" cy="367471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5686E68-04F7-114F-BDAE-97609D81D399}"/>
                </a:ext>
              </a:extLst>
            </p:cNvPr>
            <p:cNvCxnSpPr>
              <a:cxnSpLocks/>
            </p:cNvCxnSpPr>
            <p:nvPr/>
          </p:nvCxnSpPr>
          <p:spPr>
            <a:xfrm>
              <a:off x="2792406" y="4352691"/>
              <a:ext cx="4221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395092-B983-394A-B615-90A8A3401DC5}"/>
              </a:ext>
            </a:extLst>
          </p:cNvPr>
          <p:cNvGrpSpPr/>
          <p:nvPr/>
        </p:nvGrpSpPr>
        <p:grpSpPr>
          <a:xfrm>
            <a:off x="9395861" y="3078916"/>
            <a:ext cx="2580387" cy="802058"/>
            <a:chOff x="9663150" y="3078916"/>
            <a:chExt cx="2580387" cy="80205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EB5F25-2818-5145-9C2F-AC39981B9CFB}"/>
                </a:ext>
              </a:extLst>
            </p:cNvPr>
            <p:cNvSpPr/>
            <p:nvPr/>
          </p:nvSpPr>
          <p:spPr>
            <a:xfrm>
              <a:off x="9663150" y="3098380"/>
              <a:ext cx="264913" cy="782594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0957EE-6EF6-874A-80D0-43912C0E34E7}"/>
                </a:ext>
              </a:extLst>
            </p:cNvPr>
            <p:cNvSpPr/>
            <p:nvPr/>
          </p:nvSpPr>
          <p:spPr>
            <a:xfrm>
              <a:off x="10234237" y="3093254"/>
              <a:ext cx="250850" cy="782594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softmax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6B7EF92-A7A0-AB47-B667-A668D936D842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9928063" y="3489677"/>
              <a:ext cx="2732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236E466-BA88-9D46-A8B8-4DFAFBB72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816" t="24047" r="7435" b="46195"/>
            <a:stretch/>
          </p:blipFill>
          <p:spPr>
            <a:xfrm>
              <a:off x="10551108" y="3078916"/>
              <a:ext cx="779647" cy="710518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F77CEA4-715B-BD4D-92B3-C5152BE88B40}"/>
                </a:ext>
              </a:extLst>
            </p:cNvPr>
            <p:cNvCxnSpPr/>
            <p:nvPr/>
          </p:nvCxnSpPr>
          <p:spPr>
            <a:xfrm>
              <a:off x="10507449" y="3484551"/>
              <a:ext cx="1254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A81895-6249-D54B-805E-FB594D3B78E7}"/>
                </a:ext>
              </a:extLst>
            </p:cNvPr>
            <p:cNvSpPr txBox="1"/>
            <p:nvPr/>
          </p:nvSpPr>
          <p:spPr>
            <a:xfrm>
              <a:off x="11212830" y="3374174"/>
              <a:ext cx="10307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Cross-entropy                    loss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A2B7DC7-FB73-3E47-89C4-EFED4BE6C46F}"/>
              </a:ext>
            </a:extLst>
          </p:cNvPr>
          <p:cNvSpPr txBox="1"/>
          <p:nvPr/>
        </p:nvSpPr>
        <p:spPr>
          <a:xfrm>
            <a:off x="9660774" y="5924911"/>
            <a:ext cx="295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Agrawal et al. 2016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FD6833-4456-2B42-AA77-FD472C6DE7D2}"/>
              </a:ext>
            </a:extLst>
          </p:cNvPr>
          <p:cNvGrpSpPr/>
          <p:nvPr/>
        </p:nvGrpSpPr>
        <p:grpSpPr>
          <a:xfrm>
            <a:off x="5282825" y="2394167"/>
            <a:ext cx="2586013" cy="2341167"/>
            <a:chOff x="5282825" y="2394167"/>
            <a:chExt cx="2586013" cy="234116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70EE6A-BADA-0D4B-82DD-5DAC368132C7}"/>
                </a:ext>
              </a:extLst>
            </p:cNvPr>
            <p:cNvSpPr/>
            <p:nvPr/>
          </p:nvSpPr>
          <p:spPr>
            <a:xfrm>
              <a:off x="7383849" y="2740826"/>
              <a:ext cx="484989" cy="1542434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Element-wise product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6BED156-F4B7-A642-A835-DB04B1093F11}"/>
                </a:ext>
              </a:extLst>
            </p:cNvPr>
            <p:cNvCxnSpPr/>
            <p:nvPr/>
          </p:nvCxnSpPr>
          <p:spPr>
            <a:xfrm>
              <a:off x="5282825" y="2683272"/>
              <a:ext cx="5355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E79077B-7157-E94F-9E74-3DE69AD8E2B6}"/>
                </a:ext>
              </a:extLst>
            </p:cNvPr>
            <p:cNvCxnSpPr/>
            <p:nvPr/>
          </p:nvCxnSpPr>
          <p:spPr>
            <a:xfrm>
              <a:off x="5282825" y="4370904"/>
              <a:ext cx="5355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36E8B1-309D-E547-BD00-3CFA872A7941}"/>
                </a:ext>
              </a:extLst>
            </p:cNvPr>
            <p:cNvSpPr/>
            <p:nvPr/>
          </p:nvSpPr>
          <p:spPr>
            <a:xfrm>
              <a:off x="5936566" y="2394167"/>
              <a:ext cx="259799" cy="728861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EB249D1-84AF-1C4C-8AF7-3D266EC7AF3C}"/>
                </a:ext>
              </a:extLst>
            </p:cNvPr>
            <p:cNvSpPr/>
            <p:nvPr/>
          </p:nvSpPr>
          <p:spPr>
            <a:xfrm>
              <a:off x="5936565" y="4006473"/>
              <a:ext cx="259800" cy="728861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3B3BC6E-9A54-6F45-894D-B7981AC8A692}"/>
                </a:ext>
              </a:extLst>
            </p:cNvPr>
            <p:cNvCxnSpPr>
              <a:stCxn id="29" idx="3"/>
              <a:endCxn id="25" idx="1"/>
            </p:cNvCxnSpPr>
            <p:nvPr/>
          </p:nvCxnSpPr>
          <p:spPr>
            <a:xfrm>
              <a:off x="6196365" y="2758598"/>
              <a:ext cx="1187484" cy="7534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C6F6D7A-8570-BD41-8F43-58C0DB7457E2}"/>
                </a:ext>
              </a:extLst>
            </p:cNvPr>
            <p:cNvCxnSpPr>
              <a:stCxn id="30" idx="3"/>
              <a:endCxn id="25" idx="1"/>
            </p:cNvCxnSpPr>
            <p:nvPr/>
          </p:nvCxnSpPr>
          <p:spPr>
            <a:xfrm flipV="1">
              <a:off x="6196365" y="3512043"/>
              <a:ext cx="1187484" cy="8588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8827407"/>
      </p:ext>
    </p:extLst>
  </p:cSld>
  <p:clrMapOvr>
    <a:masterClrMapping/>
  </p:clrMapOvr>
  <p:transition spd="med" advTm="25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7D06A4BB-4759-BA47-AD32-E89D03069D2F}"/>
              </a:ext>
            </a:extLst>
          </p:cNvPr>
          <p:cNvSpPr txBox="1"/>
          <p:nvPr/>
        </p:nvSpPr>
        <p:spPr>
          <a:xfrm>
            <a:off x="413690" y="744655"/>
            <a:ext cx="1081311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2016 VQA winner: Multimodal Compact Bilinear Pooling</a:t>
            </a:r>
            <a:endParaRPr sz="3200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BE0075C-CE5C-974D-995F-F86018EF9891}"/>
              </a:ext>
            </a:extLst>
          </p:cNvPr>
          <p:cNvSpPr/>
          <p:nvPr/>
        </p:nvSpPr>
        <p:spPr>
          <a:xfrm>
            <a:off x="4893363" y="2382826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4F0F93-7F17-9948-AF23-6729AC7B7FAF}"/>
              </a:ext>
            </a:extLst>
          </p:cNvPr>
          <p:cNvSpPr/>
          <p:nvPr/>
        </p:nvSpPr>
        <p:spPr>
          <a:xfrm>
            <a:off x="9290490" y="1959428"/>
            <a:ext cx="2519166" cy="313943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4182E91-AB8E-B74C-8697-8F33FD9EB4E3}"/>
              </a:ext>
            </a:extLst>
          </p:cNvPr>
          <p:cNvSpPr/>
          <p:nvPr/>
        </p:nvSpPr>
        <p:spPr>
          <a:xfrm>
            <a:off x="4892700" y="4074571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105474-D264-3341-8D9B-3E8155318D17}"/>
              </a:ext>
            </a:extLst>
          </p:cNvPr>
          <p:cNvSpPr/>
          <p:nvPr/>
        </p:nvSpPr>
        <p:spPr>
          <a:xfrm>
            <a:off x="382345" y="1959428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BCEBA76-103A-E04D-BC3D-0C8DA0427FE4}"/>
              </a:ext>
            </a:extLst>
          </p:cNvPr>
          <p:cNvSpPr/>
          <p:nvPr/>
        </p:nvSpPr>
        <p:spPr>
          <a:xfrm>
            <a:off x="382345" y="3651173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25CA8AF-6879-B542-9C86-E6D6027A7B18}"/>
              </a:ext>
            </a:extLst>
          </p:cNvPr>
          <p:cNvSpPr/>
          <p:nvPr/>
        </p:nvSpPr>
        <p:spPr>
          <a:xfrm>
            <a:off x="8877422" y="3228699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06D458-3229-CF44-9F00-97FF42233ED5}"/>
              </a:ext>
            </a:extLst>
          </p:cNvPr>
          <p:cNvSpPr/>
          <p:nvPr/>
        </p:nvSpPr>
        <p:spPr>
          <a:xfrm>
            <a:off x="5226813" y="1959428"/>
            <a:ext cx="3732932" cy="3139434"/>
          </a:xfrm>
          <a:prstGeom prst="roundRect">
            <a:avLst>
              <a:gd name="adj" fmla="val 7126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F59211-D1F5-F142-A900-2642C508B4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DDE952-F0E7-F54B-ACAC-699CF85F436D}"/>
              </a:ext>
            </a:extLst>
          </p:cNvPr>
          <p:cNvGrpSpPr/>
          <p:nvPr/>
        </p:nvGrpSpPr>
        <p:grpSpPr>
          <a:xfrm>
            <a:off x="500058" y="3714887"/>
            <a:ext cx="3706977" cy="1298851"/>
            <a:chOff x="500058" y="3714887"/>
            <a:chExt cx="3706977" cy="1298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DEB4F5-F225-0A48-85C6-9F6237EB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6129" y="3714887"/>
              <a:ext cx="870906" cy="12988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D5EDD2-A87A-7344-875B-C14F999CF1D7}"/>
                </a:ext>
              </a:extLst>
            </p:cNvPr>
            <p:cNvSpPr txBox="1"/>
            <p:nvPr/>
          </p:nvSpPr>
          <p:spPr>
            <a:xfrm>
              <a:off x="500058" y="4186238"/>
              <a:ext cx="10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A672D3B-2D5F-8C4B-8470-B1EA98D45C31}"/>
                </a:ext>
              </a:extLst>
            </p:cNvPr>
            <p:cNvCxnSpPr/>
            <p:nvPr/>
          </p:nvCxnSpPr>
          <p:spPr>
            <a:xfrm flipV="1">
              <a:off x="1252323" y="4370904"/>
              <a:ext cx="323807" cy="10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1C8AEB1-7C6D-1D49-B88C-A1CD53B442FD}"/>
                </a:ext>
              </a:extLst>
            </p:cNvPr>
            <p:cNvSpPr/>
            <p:nvPr/>
          </p:nvSpPr>
          <p:spPr>
            <a:xfrm>
              <a:off x="1652268" y="4188098"/>
              <a:ext cx="1057086" cy="367471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164F066-747D-D145-835F-9449F438149F}"/>
                </a:ext>
              </a:extLst>
            </p:cNvPr>
            <p:cNvCxnSpPr>
              <a:cxnSpLocks/>
            </p:cNvCxnSpPr>
            <p:nvPr/>
          </p:nvCxnSpPr>
          <p:spPr>
            <a:xfrm>
              <a:off x="2792406" y="4352691"/>
              <a:ext cx="4221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FE9B1E-50D6-9149-BC63-30451D74898B}"/>
              </a:ext>
            </a:extLst>
          </p:cNvPr>
          <p:cNvGrpSpPr/>
          <p:nvPr/>
        </p:nvGrpSpPr>
        <p:grpSpPr>
          <a:xfrm>
            <a:off x="9395861" y="3078916"/>
            <a:ext cx="2621027" cy="802058"/>
            <a:chOff x="9663150" y="3078916"/>
            <a:chExt cx="2621027" cy="8020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A9C3139-B0C0-DE49-8AF0-2C3F420A8D14}"/>
                </a:ext>
              </a:extLst>
            </p:cNvPr>
            <p:cNvSpPr/>
            <p:nvPr/>
          </p:nvSpPr>
          <p:spPr>
            <a:xfrm>
              <a:off x="9663150" y="3098380"/>
              <a:ext cx="264913" cy="782594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C578BDF-E800-3A42-BDE9-C6A15763C559}"/>
                </a:ext>
              </a:extLst>
            </p:cNvPr>
            <p:cNvSpPr/>
            <p:nvPr/>
          </p:nvSpPr>
          <p:spPr>
            <a:xfrm>
              <a:off x="10234237" y="3093254"/>
              <a:ext cx="250850" cy="782594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softmax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B1E4070-658E-D54C-A4D6-EA8B4AADDF27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9928063" y="3489677"/>
              <a:ext cx="2732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29F9F40-EC0B-314E-A245-B8F0F0893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816" t="24047" r="7435" b="46195"/>
            <a:stretch/>
          </p:blipFill>
          <p:spPr>
            <a:xfrm>
              <a:off x="10551108" y="3078916"/>
              <a:ext cx="779647" cy="710518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923B3DD-7A03-7943-8BEB-F2C609BAFECB}"/>
                </a:ext>
              </a:extLst>
            </p:cNvPr>
            <p:cNvCxnSpPr/>
            <p:nvPr/>
          </p:nvCxnSpPr>
          <p:spPr>
            <a:xfrm>
              <a:off x="10507449" y="3484551"/>
              <a:ext cx="1254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16B9E53-E009-4543-88FD-674115276474}"/>
                </a:ext>
              </a:extLst>
            </p:cNvPr>
            <p:cNvSpPr txBox="1"/>
            <p:nvPr/>
          </p:nvSpPr>
          <p:spPr>
            <a:xfrm>
              <a:off x="11253470" y="3374174"/>
              <a:ext cx="1030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KL-DIV loss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821A0D-4FD1-CC4C-A7A3-8D445C372089}"/>
              </a:ext>
            </a:extLst>
          </p:cNvPr>
          <p:cNvGrpSpPr/>
          <p:nvPr/>
        </p:nvGrpSpPr>
        <p:grpSpPr>
          <a:xfrm>
            <a:off x="500059" y="2382826"/>
            <a:ext cx="4229107" cy="369332"/>
            <a:chOff x="500059" y="2382826"/>
            <a:chExt cx="4229107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7E61118-637F-B74E-A450-05696FAE2A02}"/>
                </a:ext>
              </a:extLst>
            </p:cNvPr>
            <p:cNvSpPr txBox="1"/>
            <p:nvPr/>
          </p:nvSpPr>
          <p:spPr>
            <a:xfrm>
              <a:off x="500059" y="2382826"/>
              <a:ext cx="10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Question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3CFA150-A6D6-0C44-A368-EE16F8D91339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1576131" y="2567492"/>
              <a:ext cx="2812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8A299B8-EBFA-D94D-A587-D50C3ADCD365}"/>
                </a:ext>
              </a:extLst>
            </p:cNvPr>
            <p:cNvSpPr/>
            <p:nvPr/>
          </p:nvSpPr>
          <p:spPr>
            <a:xfrm>
              <a:off x="1928707" y="2394167"/>
              <a:ext cx="1554480" cy="329184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Word embedding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F036C2B-F8C2-504A-BE08-EB5752487996}"/>
                </a:ext>
              </a:extLst>
            </p:cNvPr>
            <p:cNvCxnSpPr/>
            <p:nvPr/>
          </p:nvCxnSpPr>
          <p:spPr>
            <a:xfrm>
              <a:off x="3528912" y="2559416"/>
              <a:ext cx="4429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68C1DE3-A3C6-584D-A61D-AE6E087653D4}"/>
                </a:ext>
              </a:extLst>
            </p:cNvPr>
            <p:cNvSpPr/>
            <p:nvPr/>
          </p:nvSpPr>
          <p:spPr>
            <a:xfrm>
              <a:off x="4049885" y="2394167"/>
              <a:ext cx="679281" cy="330498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LSTM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73D43DA-63A0-7444-8873-C46C284E142B}"/>
              </a:ext>
            </a:extLst>
          </p:cNvPr>
          <p:cNvGrpSpPr/>
          <p:nvPr/>
        </p:nvGrpSpPr>
        <p:grpSpPr>
          <a:xfrm>
            <a:off x="5226812" y="2723351"/>
            <a:ext cx="3546936" cy="1901848"/>
            <a:chOff x="5226812" y="2723351"/>
            <a:chExt cx="3546936" cy="1901848"/>
          </a:xfrm>
        </p:grpSpPr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0001D0ED-5270-4D4C-8D2F-E3405BD105A7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 rot="16200000" flipH="1">
              <a:off x="5029293" y="2949676"/>
              <a:ext cx="797514" cy="402476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7E7FF3-2114-B340-9576-862E23175A91}"/>
                </a:ext>
              </a:extLst>
            </p:cNvPr>
            <p:cNvSpPr/>
            <p:nvPr/>
          </p:nvSpPr>
          <p:spPr>
            <a:xfrm>
              <a:off x="5426809" y="3549671"/>
              <a:ext cx="404957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MCB</a:t>
              </a:r>
            </a:p>
          </p:txBody>
        </p: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78C22A66-D00B-354E-837C-644E95330BC7}"/>
                </a:ext>
              </a:extLst>
            </p:cNvPr>
            <p:cNvCxnSpPr/>
            <p:nvPr/>
          </p:nvCxnSpPr>
          <p:spPr>
            <a:xfrm rot="5400000" flipH="1" flipV="1">
              <a:off x="5100709" y="4026592"/>
              <a:ext cx="452203" cy="199997"/>
            </a:xfrm>
            <a:prstGeom prst="curvedConnector3">
              <a:avLst>
                <a:gd name="adj1" fmla="val 9107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9D83AC-87B1-974F-8924-3107DB3340D2}"/>
                </a:ext>
              </a:extLst>
            </p:cNvPr>
            <p:cNvSpPr/>
            <p:nvPr/>
          </p:nvSpPr>
          <p:spPr>
            <a:xfrm>
              <a:off x="6074087" y="3549671"/>
              <a:ext cx="261069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74955B-09F5-AC41-B123-36A37368FC25}"/>
                </a:ext>
              </a:extLst>
            </p:cNvPr>
            <p:cNvSpPr/>
            <p:nvPr/>
          </p:nvSpPr>
          <p:spPr>
            <a:xfrm>
              <a:off x="6495464" y="3565419"/>
              <a:ext cx="253838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ReLU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D61C94-1986-F342-A5AF-29E43F1F41C3}"/>
                </a:ext>
              </a:extLst>
            </p:cNvPr>
            <p:cNvSpPr/>
            <p:nvPr/>
          </p:nvSpPr>
          <p:spPr>
            <a:xfrm>
              <a:off x="6928911" y="3565418"/>
              <a:ext cx="261069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05F32A-C94C-C74C-BBDD-60B951A1ACFB}"/>
                </a:ext>
              </a:extLst>
            </p:cNvPr>
            <p:cNvSpPr/>
            <p:nvPr/>
          </p:nvSpPr>
          <p:spPr>
            <a:xfrm>
              <a:off x="7334527" y="3549671"/>
              <a:ext cx="244231" cy="987603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softmax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92586C0-6E4A-BD4E-BCFC-AFF109A5EC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804003" y="4103857"/>
                  <a:ext cx="274320" cy="274320"/>
                </a:xfrm>
                <a:prstGeom prst="ellipse">
                  <a:avLst/>
                </a:prstGeom>
                <a:solidFill>
                  <a:srgbClr val="FAC88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∑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92586C0-6E4A-BD4E-BCFC-AFF109A5EC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003" y="4103857"/>
                  <a:ext cx="274320" cy="274320"/>
                </a:xfrm>
                <a:prstGeom prst="ellipse">
                  <a:avLst/>
                </a:prstGeom>
                <a:blipFill>
                  <a:blip r:embed="rId5"/>
                  <a:stretch>
                    <a:fillRect l="-12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59BA561-C275-9F42-B935-6B632DBD357E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7579320" y="3868882"/>
              <a:ext cx="361843" cy="2349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1007E39-96FB-9649-A8A9-08DDAB9DC948}"/>
                </a:ext>
              </a:extLst>
            </p:cNvPr>
            <p:cNvCxnSpPr>
              <a:stCxn id="21" idx="3"/>
              <a:endCxn id="23" idx="1"/>
            </p:cNvCxnSpPr>
            <p:nvPr/>
          </p:nvCxnSpPr>
          <p:spPr>
            <a:xfrm>
              <a:off x="5831766" y="4036771"/>
              <a:ext cx="242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D74205B-1932-D141-B37F-418A520EF5FE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6321717" y="4035909"/>
              <a:ext cx="173747" cy="16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7FDE8A7-D75C-1E4F-BEA0-B2FB7838C483}"/>
                </a:ext>
              </a:extLst>
            </p:cNvPr>
            <p:cNvCxnSpPr/>
            <p:nvPr/>
          </p:nvCxnSpPr>
          <p:spPr>
            <a:xfrm>
              <a:off x="6749302" y="4044972"/>
              <a:ext cx="182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C0D25EA-6C92-CF48-85BE-3728833C09F1}"/>
                </a:ext>
              </a:extLst>
            </p:cNvPr>
            <p:cNvCxnSpPr>
              <a:cxnSpLocks/>
              <a:stCxn id="25" idx="3"/>
              <a:endCxn id="27" idx="1"/>
            </p:cNvCxnSpPr>
            <p:nvPr/>
          </p:nvCxnSpPr>
          <p:spPr>
            <a:xfrm flipV="1">
              <a:off x="7189980" y="4043473"/>
              <a:ext cx="144547" cy="90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27940A0-664A-2547-876B-C466FA5230E9}"/>
                </a:ext>
              </a:extLst>
            </p:cNvPr>
            <p:cNvCxnSpPr>
              <a:cxnSpLocks/>
              <a:stCxn id="31" idx="7"/>
              <a:endCxn id="44" idx="1"/>
            </p:cNvCxnSpPr>
            <p:nvPr/>
          </p:nvCxnSpPr>
          <p:spPr>
            <a:xfrm flipV="1">
              <a:off x="8038150" y="3210451"/>
              <a:ext cx="330641" cy="9335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5143C9-2E49-7840-9E49-064A04DDBCD1}"/>
                </a:ext>
              </a:extLst>
            </p:cNvPr>
            <p:cNvSpPr/>
            <p:nvPr/>
          </p:nvSpPr>
          <p:spPr>
            <a:xfrm>
              <a:off x="8368791" y="2723351"/>
              <a:ext cx="404957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MCB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3960970-1C19-4A42-B463-0C66BD446D15}"/>
                </a:ext>
              </a:extLst>
            </p:cNvPr>
            <p:cNvCxnSpPr>
              <a:cxnSpLocks/>
            </p:cNvCxnSpPr>
            <p:nvPr/>
          </p:nvCxnSpPr>
          <p:spPr>
            <a:xfrm>
              <a:off x="5229497" y="2915088"/>
              <a:ext cx="3115517" cy="21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95EFCA10-52C5-AD46-A92D-450F72A39492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V="1">
              <a:off x="5226812" y="4378177"/>
              <a:ext cx="2714351" cy="247022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D806EA9-A013-D944-8651-EDDD142E0888}"/>
              </a:ext>
            </a:extLst>
          </p:cNvPr>
          <p:cNvSpPr txBox="1"/>
          <p:nvPr/>
        </p:nvSpPr>
        <p:spPr>
          <a:xfrm>
            <a:off x="9395861" y="5585230"/>
            <a:ext cx="24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Fukui et al. 2016</a:t>
            </a:r>
          </a:p>
        </p:txBody>
      </p:sp>
    </p:spTree>
    <p:extLst>
      <p:ext uri="{BB962C8B-B14F-4D97-AF65-F5344CB8AC3E}">
        <p14:creationId xmlns:p14="http://schemas.microsoft.com/office/powerpoint/2010/main" val="19059609"/>
      </p:ext>
    </p:extLst>
  </p:cSld>
  <p:clrMapOvr>
    <a:masterClrMapping/>
  </p:clrMapOvr>
  <p:transition spd="med" advTm="25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80A07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s">
            <a:extLst>
              <a:ext uri="{FF2B5EF4-FFF2-40B4-BE49-F238E27FC236}">
                <a16:creationId xmlns:a16="http://schemas.microsoft.com/office/drawing/2014/main" id="{7A3825E9-C19E-464F-840B-38355F2707E4}"/>
              </a:ext>
            </a:extLst>
          </p:cNvPr>
          <p:cNvSpPr txBox="1"/>
          <p:nvPr/>
        </p:nvSpPr>
        <p:spPr>
          <a:xfrm>
            <a:off x="413690" y="744655"/>
            <a:ext cx="975901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2017 VQA winner: Bottom-up and Top-down Attention</a:t>
            </a:r>
            <a:endParaRPr sz="3200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BE0075C-CE5C-974D-995F-F86018EF9891}"/>
              </a:ext>
            </a:extLst>
          </p:cNvPr>
          <p:cNvSpPr/>
          <p:nvPr/>
        </p:nvSpPr>
        <p:spPr>
          <a:xfrm>
            <a:off x="4808955" y="2382826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4F0F93-7F17-9948-AF23-6729AC7B7FAF}"/>
              </a:ext>
            </a:extLst>
          </p:cNvPr>
          <p:cNvSpPr/>
          <p:nvPr/>
        </p:nvSpPr>
        <p:spPr>
          <a:xfrm>
            <a:off x="9290489" y="1959428"/>
            <a:ext cx="2796735" cy="313943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4182E91-AB8E-B74C-8697-8F33FD9EB4E3}"/>
              </a:ext>
            </a:extLst>
          </p:cNvPr>
          <p:cNvSpPr/>
          <p:nvPr/>
        </p:nvSpPr>
        <p:spPr>
          <a:xfrm>
            <a:off x="4822360" y="4074571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105474-D264-3341-8D9B-3E8155318D17}"/>
              </a:ext>
            </a:extLst>
          </p:cNvPr>
          <p:cNvSpPr/>
          <p:nvPr/>
        </p:nvSpPr>
        <p:spPr>
          <a:xfrm>
            <a:off x="382345" y="1959428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BCEBA76-103A-E04D-BC3D-0C8DA0427FE4}"/>
              </a:ext>
            </a:extLst>
          </p:cNvPr>
          <p:cNvSpPr/>
          <p:nvPr/>
        </p:nvSpPr>
        <p:spPr>
          <a:xfrm>
            <a:off x="382345" y="3651173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25CA8AF-6879-B542-9C86-E6D6027A7B18}"/>
              </a:ext>
            </a:extLst>
          </p:cNvPr>
          <p:cNvSpPr/>
          <p:nvPr/>
        </p:nvSpPr>
        <p:spPr>
          <a:xfrm>
            <a:off x="8877422" y="3228699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06D458-3229-CF44-9F00-97FF42233ED5}"/>
              </a:ext>
            </a:extLst>
          </p:cNvPr>
          <p:cNvSpPr/>
          <p:nvPr/>
        </p:nvSpPr>
        <p:spPr>
          <a:xfrm>
            <a:off x="5226813" y="1959428"/>
            <a:ext cx="3732932" cy="3139434"/>
          </a:xfrm>
          <a:prstGeom prst="roundRect">
            <a:avLst>
              <a:gd name="adj" fmla="val 7126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731E1-0A83-5740-9A06-FA631E656DCA}"/>
              </a:ext>
            </a:extLst>
          </p:cNvPr>
          <p:cNvSpPr/>
          <p:nvPr/>
        </p:nvSpPr>
        <p:spPr>
          <a:xfrm>
            <a:off x="1576130" y="1530706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Question Encoding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D09FD0-06AD-A547-B92A-A0706230FC3C}"/>
              </a:ext>
            </a:extLst>
          </p:cNvPr>
          <p:cNvSpPr/>
          <p:nvPr/>
        </p:nvSpPr>
        <p:spPr>
          <a:xfrm>
            <a:off x="1252323" y="5158252"/>
            <a:ext cx="279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Visual Feature Extraction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CD994C-0829-1C4F-8C6C-CCDFE7BA5F8E}"/>
              </a:ext>
            </a:extLst>
          </p:cNvPr>
          <p:cNvSpPr/>
          <p:nvPr/>
        </p:nvSpPr>
        <p:spPr>
          <a:xfrm>
            <a:off x="6019259" y="1583846"/>
            <a:ext cx="2127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Multimodal Fusion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4D508F-EE78-AB4C-AAE8-9F87E76B2C07}"/>
              </a:ext>
            </a:extLst>
          </p:cNvPr>
          <p:cNvSpPr/>
          <p:nvPr/>
        </p:nvSpPr>
        <p:spPr>
          <a:xfrm>
            <a:off x="9974434" y="1561035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Classifier</a:t>
            </a:r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CB0504-B075-7F46-80D1-A152C18664C3}"/>
              </a:ext>
            </a:extLst>
          </p:cNvPr>
          <p:cNvGrpSpPr/>
          <p:nvPr/>
        </p:nvGrpSpPr>
        <p:grpSpPr>
          <a:xfrm>
            <a:off x="500059" y="2382826"/>
            <a:ext cx="4229107" cy="369332"/>
            <a:chOff x="500059" y="2382826"/>
            <a:chExt cx="4229107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D3ECED-BF32-3B44-9389-EA9266BE8AFD}"/>
                </a:ext>
              </a:extLst>
            </p:cNvPr>
            <p:cNvSpPr txBox="1"/>
            <p:nvPr/>
          </p:nvSpPr>
          <p:spPr>
            <a:xfrm>
              <a:off x="500059" y="2382826"/>
              <a:ext cx="10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Question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0262FD7-EE88-DF40-ADCA-D5DD1B081DC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1576131" y="2567492"/>
              <a:ext cx="2812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50FEABE-086D-5B42-8F61-A5B35AC5DE8E}"/>
                </a:ext>
              </a:extLst>
            </p:cNvPr>
            <p:cNvSpPr/>
            <p:nvPr/>
          </p:nvSpPr>
          <p:spPr>
            <a:xfrm>
              <a:off x="1928707" y="2394167"/>
              <a:ext cx="1554480" cy="329184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Word embedding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4C507D4-3A9A-3849-B6AE-F492BE0CC3D3}"/>
                </a:ext>
              </a:extLst>
            </p:cNvPr>
            <p:cNvCxnSpPr/>
            <p:nvPr/>
          </p:nvCxnSpPr>
          <p:spPr>
            <a:xfrm>
              <a:off x="3528912" y="2559416"/>
              <a:ext cx="4429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79A0846-A88A-044C-A218-A2C513B459BB}"/>
                </a:ext>
              </a:extLst>
            </p:cNvPr>
            <p:cNvSpPr/>
            <p:nvPr/>
          </p:nvSpPr>
          <p:spPr>
            <a:xfrm>
              <a:off x="4049885" y="2394167"/>
              <a:ext cx="679281" cy="330498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GRU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A243DD-6511-CE45-89B9-890FC6C005AE}"/>
              </a:ext>
            </a:extLst>
          </p:cNvPr>
          <p:cNvGrpSpPr/>
          <p:nvPr/>
        </p:nvGrpSpPr>
        <p:grpSpPr>
          <a:xfrm>
            <a:off x="500058" y="3799745"/>
            <a:ext cx="3993270" cy="1171399"/>
            <a:chOff x="500058" y="3799745"/>
            <a:chExt cx="3993270" cy="11713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62E624-54D6-C04B-B7C2-A11580A50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2396" y="3799745"/>
              <a:ext cx="780932" cy="1171399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7352AD6-E9D5-4343-9D73-0DF4BE460F87}"/>
                </a:ext>
              </a:extLst>
            </p:cNvPr>
            <p:cNvGrpSpPr/>
            <p:nvPr/>
          </p:nvGrpSpPr>
          <p:grpSpPr>
            <a:xfrm>
              <a:off x="500058" y="4186238"/>
              <a:ext cx="3128870" cy="369332"/>
              <a:chOff x="500058" y="4186238"/>
              <a:chExt cx="3128870" cy="36933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D0D395-F643-0C41-A3D1-7EE3F2A2D3EB}"/>
                  </a:ext>
                </a:extLst>
              </p:cNvPr>
              <p:cNvSpPr txBox="1"/>
              <p:nvPr/>
            </p:nvSpPr>
            <p:spPr>
              <a:xfrm>
                <a:off x="500058" y="4186238"/>
                <a:ext cx="1076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Image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DE4E139-3922-8C49-BAA9-5AD28357CAFE}"/>
                  </a:ext>
                </a:extLst>
              </p:cNvPr>
              <p:cNvCxnSpPr>
                <a:endCxn id="21" idx="3"/>
              </p:cNvCxnSpPr>
              <p:nvPr/>
            </p:nvCxnSpPr>
            <p:spPr>
              <a:xfrm flipV="1">
                <a:off x="1252323" y="4370904"/>
                <a:ext cx="323807" cy="10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7C2C244B-2C72-4E4C-83D3-E0C4A33F6899}"/>
                  </a:ext>
                </a:extLst>
              </p:cNvPr>
              <p:cNvSpPr/>
              <p:nvPr/>
            </p:nvSpPr>
            <p:spPr>
              <a:xfrm>
                <a:off x="1595116" y="4188099"/>
                <a:ext cx="1554480" cy="329184"/>
              </a:xfrm>
              <a:prstGeom prst="roundRect">
                <a:avLst/>
              </a:prstGeom>
              <a:solidFill>
                <a:srgbClr val="FAC88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Faster-RCNN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112646A-720B-0947-8938-B9DC5EA314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6748" y="4352691"/>
                <a:ext cx="42218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5CA246F-115E-CE4C-B588-C1B683ADFD50}"/>
              </a:ext>
            </a:extLst>
          </p:cNvPr>
          <p:cNvSpPr txBox="1"/>
          <p:nvPr/>
        </p:nvSpPr>
        <p:spPr>
          <a:xfrm>
            <a:off x="9626800" y="5570674"/>
            <a:ext cx="3007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Teney</a:t>
            </a:r>
            <a:r>
              <a:rPr lang="en-US" sz="1400" dirty="0"/>
              <a:t> et al. 2017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5745A9-11F3-784B-B661-35B4A25D86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FC73D2C-B7CB-AC4C-9740-268F7C7DE6D5}"/>
              </a:ext>
            </a:extLst>
          </p:cNvPr>
          <p:cNvGrpSpPr/>
          <p:nvPr/>
        </p:nvGrpSpPr>
        <p:grpSpPr>
          <a:xfrm>
            <a:off x="5269014" y="2407730"/>
            <a:ext cx="3546938" cy="2104926"/>
            <a:chOff x="5269014" y="2407730"/>
            <a:chExt cx="3546938" cy="2104926"/>
          </a:xfrm>
        </p:grpSpPr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8EA1349D-EBB3-804E-97C0-64290A4C02C1}"/>
                </a:ext>
              </a:extLst>
            </p:cNvPr>
            <p:cNvCxnSpPr>
              <a:cxnSpLocks/>
              <a:endCxn id="65" idx="0"/>
            </p:cNvCxnSpPr>
            <p:nvPr/>
          </p:nvCxnSpPr>
          <p:spPr>
            <a:xfrm rot="16200000" flipH="1">
              <a:off x="5044302" y="2864325"/>
              <a:ext cx="797514" cy="34809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F11FA9-04AF-434E-9169-EE19AF8DCD96}"/>
                </a:ext>
              </a:extLst>
            </p:cNvPr>
            <p:cNvSpPr/>
            <p:nvPr/>
          </p:nvSpPr>
          <p:spPr>
            <a:xfrm>
              <a:off x="5469014" y="3437127"/>
              <a:ext cx="296180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Concate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Curved Connector 65">
              <a:extLst>
                <a:ext uri="{FF2B5EF4-FFF2-40B4-BE49-F238E27FC236}">
                  <a16:creationId xmlns:a16="http://schemas.microsoft.com/office/drawing/2014/main" id="{5728699D-5BAC-0148-9CA5-8F2E4252FBDC}"/>
                </a:ext>
              </a:extLst>
            </p:cNvPr>
            <p:cNvCxnSpPr/>
            <p:nvPr/>
          </p:nvCxnSpPr>
          <p:spPr>
            <a:xfrm rot="5400000" flipH="1" flipV="1">
              <a:off x="5142913" y="3914048"/>
              <a:ext cx="452203" cy="199997"/>
            </a:xfrm>
            <a:prstGeom prst="curvedConnector3">
              <a:avLst>
                <a:gd name="adj1" fmla="val 9107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0406915-E8A3-784C-9E61-139830DBD424}"/>
                </a:ext>
              </a:extLst>
            </p:cNvPr>
            <p:cNvSpPr/>
            <p:nvPr/>
          </p:nvSpPr>
          <p:spPr>
            <a:xfrm>
              <a:off x="6675689" y="3452874"/>
              <a:ext cx="261069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9D83267-0A82-B04D-AE93-C2D345384F56}"/>
                </a:ext>
              </a:extLst>
            </p:cNvPr>
            <p:cNvSpPr/>
            <p:nvPr/>
          </p:nvSpPr>
          <p:spPr>
            <a:xfrm>
              <a:off x="7193848" y="3437127"/>
              <a:ext cx="244231" cy="987603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Softmax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B490EF2A-4E1A-8040-A205-5317D612CC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607051" y="3963177"/>
                  <a:ext cx="274320" cy="274320"/>
                </a:xfrm>
                <a:prstGeom prst="ellipse">
                  <a:avLst/>
                </a:prstGeom>
                <a:solidFill>
                  <a:srgbClr val="FAC88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∑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B490EF2A-4E1A-8040-A205-5317D612CC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7051" y="3963177"/>
                  <a:ext cx="274320" cy="274320"/>
                </a:xfrm>
                <a:prstGeom prst="ellipse">
                  <a:avLst/>
                </a:prstGeom>
                <a:blipFill>
                  <a:blip r:embed="rId5"/>
                  <a:stretch>
                    <a:fillRect l="-16667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C2EDA4E-3D89-0C43-8269-466BDED24139}"/>
                </a:ext>
              </a:extLst>
            </p:cNvPr>
            <p:cNvCxnSpPr>
              <a:cxnSpLocks/>
            </p:cNvCxnSpPr>
            <p:nvPr/>
          </p:nvCxnSpPr>
          <p:spPr>
            <a:xfrm>
              <a:off x="7466776" y="3756338"/>
              <a:ext cx="169353" cy="2211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DFE1013-7FF4-294E-A48A-59AC3B5A2ED5}"/>
                </a:ext>
              </a:extLst>
            </p:cNvPr>
            <p:cNvCxnSpPr>
              <a:cxnSpLocks/>
              <a:stCxn id="65" idx="3"/>
            </p:cNvCxnSpPr>
            <p:nvPr/>
          </p:nvCxnSpPr>
          <p:spPr>
            <a:xfrm>
              <a:off x="5765194" y="3924227"/>
              <a:ext cx="3510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E75BCBA-14D8-3B48-9DBA-BEF54192A9D1}"/>
                </a:ext>
              </a:extLst>
            </p:cNvPr>
            <p:cNvCxnSpPr>
              <a:cxnSpLocks/>
            </p:cNvCxnSpPr>
            <p:nvPr/>
          </p:nvCxnSpPr>
          <p:spPr>
            <a:xfrm>
              <a:off x="6422806" y="3924227"/>
              <a:ext cx="2499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144DE6D-9831-A340-AC37-65622CA9C71E}"/>
                </a:ext>
              </a:extLst>
            </p:cNvPr>
            <p:cNvCxnSpPr>
              <a:cxnSpLocks/>
              <a:stCxn id="69" idx="3"/>
            </p:cNvCxnSpPr>
            <p:nvPr/>
          </p:nvCxnSpPr>
          <p:spPr>
            <a:xfrm flipV="1">
              <a:off x="6936758" y="3924227"/>
              <a:ext cx="1909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0FBF8A8-4EC2-4B4F-8F84-DA45834635AF}"/>
                </a:ext>
              </a:extLst>
            </p:cNvPr>
            <p:cNvSpPr/>
            <p:nvPr/>
          </p:nvSpPr>
          <p:spPr>
            <a:xfrm>
              <a:off x="8410995" y="2610807"/>
              <a:ext cx="404957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Elt</a:t>
              </a:r>
              <a:r>
                <a:rPr lang="en-US" sz="1600" dirty="0">
                  <a:solidFill>
                    <a:schemeClr val="tx1"/>
                  </a:solidFill>
                </a:rPr>
                <a:t>-wise </a:t>
              </a:r>
              <a:r>
                <a:rPr lang="en-US" sz="1600" dirty="0" err="1">
                  <a:solidFill>
                    <a:schemeClr val="tx1"/>
                  </a:solidFill>
                </a:rPr>
                <a:t>prodcut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49B08F5-F216-B445-992D-7A8609290DE2}"/>
                </a:ext>
              </a:extLst>
            </p:cNvPr>
            <p:cNvCxnSpPr>
              <a:cxnSpLocks/>
            </p:cNvCxnSpPr>
            <p:nvPr/>
          </p:nvCxnSpPr>
          <p:spPr>
            <a:xfrm>
              <a:off x="5271701" y="2704068"/>
              <a:ext cx="9691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>
              <a:extLst>
                <a:ext uri="{FF2B5EF4-FFF2-40B4-BE49-F238E27FC236}">
                  <a16:creationId xmlns:a16="http://schemas.microsoft.com/office/drawing/2014/main" id="{BE22D6AC-5E6D-204E-B8FD-543B5050A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9016" y="4166649"/>
              <a:ext cx="2297729" cy="346007"/>
            </a:xfrm>
            <a:prstGeom prst="bentConnector3">
              <a:avLst>
                <a:gd name="adj1" fmla="val 10020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A6FBE0-AAE8-7346-92D1-BE3B4372B5DF}"/>
                </a:ext>
              </a:extLst>
            </p:cNvPr>
            <p:cNvSpPr/>
            <p:nvPr/>
          </p:nvSpPr>
          <p:spPr>
            <a:xfrm>
              <a:off x="6250442" y="2407730"/>
              <a:ext cx="258408" cy="703739"/>
            </a:xfrm>
            <a:prstGeom prst="rect">
              <a:avLst/>
            </a:prstGeom>
            <a:solidFill>
              <a:srgbClr val="E6AE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Gated tan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2444C87-FAD5-374E-AD23-E055729D5ED1}"/>
                </a:ext>
              </a:extLst>
            </p:cNvPr>
            <p:cNvCxnSpPr>
              <a:cxnSpLocks/>
            </p:cNvCxnSpPr>
            <p:nvPr/>
          </p:nvCxnSpPr>
          <p:spPr>
            <a:xfrm>
              <a:off x="6537668" y="2723351"/>
              <a:ext cx="18733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D9AEB22-3164-E648-A30B-7F81594B2B3B}"/>
                </a:ext>
              </a:extLst>
            </p:cNvPr>
            <p:cNvCxnSpPr>
              <a:stCxn id="71" idx="6"/>
            </p:cNvCxnSpPr>
            <p:nvPr/>
          </p:nvCxnSpPr>
          <p:spPr>
            <a:xfrm>
              <a:off x="7881371" y="4100337"/>
              <a:ext cx="1528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818DA05-D4E4-6844-9AAA-C7E25B97ADAC}"/>
                </a:ext>
              </a:extLst>
            </p:cNvPr>
            <p:cNvSpPr/>
            <p:nvPr/>
          </p:nvSpPr>
          <p:spPr>
            <a:xfrm>
              <a:off x="8010210" y="3452875"/>
              <a:ext cx="273109" cy="971855"/>
            </a:xfrm>
            <a:prstGeom prst="rect">
              <a:avLst/>
            </a:prstGeom>
            <a:solidFill>
              <a:srgbClr val="E6AE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Gated tan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CC9E921-6C2E-DC46-B5AB-2F58CF6FF761}"/>
                </a:ext>
              </a:extLst>
            </p:cNvPr>
            <p:cNvSpPr/>
            <p:nvPr/>
          </p:nvSpPr>
          <p:spPr>
            <a:xfrm>
              <a:off x="6071265" y="3433592"/>
              <a:ext cx="319346" cy="991138"/>
            </a:xfrm>
            <a:prstGeom prst="rect">
              <a:avLst/>
            </a:prstGeom>
            <a:solidFill>
              <a:srgbClr val="E6AE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Gated tan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F37122FA-8FC3-0F4B-9A23-6D899F9B172F}"/>
                </a:ext>
              </a:extLst>
            </p:cNvPr>
            <p:cNvCxnSpPr/>
            <p:nvPr/>
          </p:nvCxnSpPr>
          <p:spPr>
            <a:xfrm flipV="1">
              <a:off x="8146764" y="3154604"/>
              <a:ext cx="251670" cy="2789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D706DFC-A3CE-9040-9B52-173321C2340D}"/>
              </a:ext>
            </a:extLst>
          </p:cNvPr>
          <p:cNvGrpSpPr/>
          <p:nvPr/>
        </p:nvGrpSpPr>
        <p:grpSpPr>
          <a:xfrm>
            <a:off x="9290489" y="2759599"/>
            <a:ext cx="2903780" cy="1672836"/>
            <a:chOff x="9290489" y="2759599"/>
            <a:chExt cx="2903780" cy="167283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2CF89F-F9E9-8349-8B07-73C42F268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7232"/>
            <a:stretch/>
          </p:blipFill>
          <p:spPr>
            <a:xfrm>
              <a:off x="10675262" y="3024602"/>
              <a:ext cx="1519007" cy="1090854"/>
            </a:xfrm>
            <a:prstGeom prst="rect">
              <a:avLst/>
            </a:prstGeom>
          </p:spPr>
        </p:pic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406281C-84B0-0B43-84DA-983458C20A89}"/>
                </a:ext>
              </a:extLst>
            </p:cNvPr>
            <p:cNvCxnSpPr>
              <a:stCxn id="5" idx="1"/>
            </p:cNvCxnSpPr>
            <p:nvPr/>
          </p:nvCxnSpPr>
          <p:spPr>
            <a:xfrm flipV="1">
              <a:off x="9290489" y="3154604"/>
              <a:ext cx="191136" cy="37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16D21E7D-74CC-D748-B272-61436FC5541D}"/>
                </a:ext>
              </a:extLst>
            </p:cNvPr>
            <p:cNvCxnSpPr>
              <a:stCxn id="5" idx="1"/>
            </p:cNvCxnSpPr>
            <p:nvPr/>
          </p:nvCxnSpPr>
          <p:spPr>
            <a:xfrm>
              <a:off x="9290489" y="3529145"/>
              <a:ext cx="177068" cy="545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9B100EA-221F-6B48-9BA5-DE4141BECB78}"/>
                </a:ext>
              </a:extLst>
            </p:cNvPr>
            <p:cNvSpPr/>
            <p:nvPr/>
          </p:nvSpPr>
          <p:spPr>
            <a:xfrm>
              <a:off x="9507860" y="2759599"/>
              <a:ext cx="258408" cy="703739"/>
            </a:xfrm>
            <a:prstGeom prst="rect">
              <a:avLst/>
            </a:prstGeom>
            <a:solidFill>
              <a:srgbClr val="E6AE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Gated tan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3948AB3-50EE-A94B-AFE4-8B49F03553AC}"/>
                </a:ext>
              </a:extLst>
            </p:cNvPr>
            <p:cNvSpPr/>
            <p:nvPr/>
          </p:nvSpPr>
          <p:spPr>
            <a:xfrm>
              <a:off x="9503586" y="3707587"/>
              <a:ext cx="258408" cy="703739"/>
            </a:xfrm>
            <a:prstGeom prst="rect">
              <a:avLst/>
            </a:prstGeom>
            <a:solidFill>
              <a:srgbClr val="E6AE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Gated tan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0BE9D79-4F9C-D444-93FD-034016C51C61}"/>
                </a:ext>
              </a:extLst>
            </p:cNvPr>
            <p:cNvCxnSpPr/>
            <p:nvPr/>
          </p:nvCxnSpPr>
          <p:spPr>
            <a:xfrm>
              <a:off x="9761994" y="3111469"/>
              <a:ext cx="2124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B04E5D0-987D-8D4E-9AF3-4E7BC6F7A4DF}"/>
                </a:ext>
              </a:extLst>
            </p:cNvPr>
            <p:cNvSpPr/>
            <p:nvPr/>
          </p:nvSpPr>
          <p:spPr>
            <a:xfrm>
              <a:off x="9993652" y="2759599"/>
              <a:ext cx="186845" cy="703740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5E7E2D0A-A7B0-C242-9AF6-C85BEF3C216C}"/>
                </a:ext>
              </a:extLst>
            </p:cNvPr>
            <p:cNvCxnSpPr/>
            <p:nvPr/>
          </p:nvCxnSpPr>
          <p:spPr>
            <a:xfrm>
              <a:off x="9743759" y="4080565"/>
              <a:ext cx="2124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DA615B9-B1AE-FD45-9BED-1E69A0B15B3C}"/>
                </a:ext>
              </a:extLst>
            </p:cNvPr>
            <p:cNvSpPr/>
            <p:nvPr/>
          </p:nvSpPr>
          <p:spPr>
            <a:xfrm>
              <a:off x="9975417" y="3728695"/>
              <a:ext cx="186845" cy="703740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5674EEA-D8F3-1D4B-A158-35C314A5EF70}"/>
                </a:ext>
              </a:extLst>
            </p:cNvPr>
            <p:cNvCxnSpPr>
              <a:stCxn id="107" idx="3"/>
            </p:cNvCxnSpPr>
            <p:nvPr/>
          </p:nvCxnSpPr>
          <p:spPr>
            <a:xfrm>
              <a:off x="10180497" y="3111469"/>
              <a:ext cx="159257" cy="434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414F73D-30E0-3841-BAC5-C92518FFB7F6}"/>
                </a:ext>
              </a:extLst>
            </p:cNvPr>
            <p:cNvCxnSpPr>
              <a:stCxn id="109" idx="3"/>
            </p:cNvCxnSpPr>
            <p:nvPr/>
          </p:nvCxnSpPr>
          <p:spPr>
            <a:xfrm flipV="1">
              <a:off x="10162262" y="3756338"/>
              <a:ext cx="193098" cy="3242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6AA1E0A-4095-B64A-AF8A-B804FDF21919}"/>
                </a:ext>
              </a:extLst>
            </p:cNvPr>
            <p:cNvSpPr/>
            <p:nvPr/>
          </p:nvSpPr>
          <p:spPr>
            <a:xfrm>
              <a:off x="10242278" y="3533380"/>
              <a:ext cx="236247" cy="252526"/>
            </a:xfrm>
            <a:prstGeom prst="ellipse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5887D1C-148E-0448-BF63-70DD6761F854}"/>
                </a:ext>
              </a:extLst>
            </p:cNvPr>
            <p:cNvCxnSpPr>
              <a:stCxn id="114" idx="6"/>
            </p:cNvCxnSpPr>
            <p:nvPr/>
          </p:nvCxnSpPr>
          <p:spPr>
            <a:xfrm flipV="1">
              <a:off x="10478525" y="3651173"/>
              <a:ext cx="2373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8759119"/>
      </p:ext>
    </p:extLst>
  </p:cSld>
  <p:clrMapOvr>
    <a:masterClrMapping/>
  </p:clrMapOvr>
  <p:transition spd="med" advTm="95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80A07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7D06A4BB-4759-BA47-AD32-E89D03069D2F}"/>
              </a:ext>
            </a:extLst>
          </p:cNvPr>
          <p:cNvSpPr txBox="1"/>
          <p:nvPr/>
        </p:nvSpPr>
        <p:spPr>
          <a:xfrm>
            <a:off x="413690" y="744655"/>
            <a:ext cx="9820547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Multi-modal Factorized Bilinear Pooling with Co-Attention </a:t>
            </a:r>
            <a:endParaRPr sz="3200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C4792C6-CC32-F242-882C-B71892B84D1F}"/>
              </a:ext>
            </a:extLst>
          </p:cNvPr>
          <p:cNvSpPr/>
          <p:nvPr/>
        </p:nvSpPr>
        <p:spPr>
          <a:xfrm>
            <a:off x="4808955" y="2382826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DE9B01E-52A1-4044-BCC3-757C301F613E}"/>
              </a:ext>
            </a:extLst>
          </p:cNvPr>
          <p:cNvSpPr/>
          <p:nvPr/>
        </p:nvSpPr>
        <p:spPr>
          <a:xfrm>
            <a:off x="9400294" y="1959428"/>
            <a:ext cx="2518115" cy="313943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D1C2109-2292-764B-B483-709DA402E923}"/>
              </a:ext>
            </a:extLst>
          </p:cNvPr>
          <p:cNvSpPr/>
          <p:nvPr/>
        </p:nvSpPr>
        <p:spPr>
          <a:xfrm>
            <a:off x="4822360" y="4074571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68418A6-3DDD-E142-B566-E954126BC30E}"/>
              </a:ext>
            </a:extLst>
          </p:cNvPr>
          <p:cNvSpPr/>
          <p:nvPr/>
        </p:nvSpPr>
        <p:spPr>
          <a:xfrm>
            <a:off x="382345" y="1959428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73CA988-3664-014C-B797-777425B9E7E8}"/>
              </a:ext>
            </a:extLst>
          </p:cNvPr>
          <p:cNvSpPr/>
          <p:nvPr/>
        </p:nvSpPr>
        <p:spPr>
          <a:xfrm>
            <a:off x="382345" y="3651173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86E5AD2-993D-694E-96A3-2606ECB150C9}"/>
              </a:ext>
            </a:extLst>
          </p:cNvPr>
          <p:cNvSpPr/>
          <p:nvPr/>
        </p:nvSpPr>
        <p:spPr>
          <a:xfrm>
            <a:off x="8952601" y="3228699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1437876-4B84-BC4B-A4F5-5B2D87E5ABEC}"/>
              </a:ext>
            </a:extLst>
          </p:cNvPr>
          <p:cNvSpPr/>
          <p:nvPr/>
        </p:nvSpPr>
        <p:spPr>
          <a:xfrm>
            <a:off x="5226813" y="1959428"/>
            <a:ext cx="3613473" cy="3139434"/>
          </a:xfrm>
          <a:prstGeom prst="roundRect">
            <a:avLst>
              <a:gd name="adj" fmla="val 7126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095500-4BC9-9348-AE2D-716C1FE050D6}"/>
              </a:ext>
            </a:extLst>
          </p:cNvPr>
          <p:cNvSpPr/>
          <p:nvPr/>
        </p:nvSpPr>
        <p:spPr>
          <a:xfrm>
            <a:off x="1576130" y="1530706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Question Encoding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B360CA-2A87-B143-B5A5-682271B95798}"/>
              </a:ext>
            </a:extLst>
          </p:cNvPr>
          <p:cNvSpPr/>
          <p:nvPr/>
        </p:nvSpPr>
        <p:spPr>
          <a:xfrm>
            <a:off x="1252323" y="5158252"/>
            <a:ext cx="279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Visual Feature Extraction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A44336-38A8-AB44-8D99-A681A39CAD52}"/>
              </a:ext>
            </a:extLst>
          </p:cNvPr>
          <p:cNvSpPr/>
          <p:nvPr/>
        </p:nvSpPr>
        <p:spPr>
          <a:xfrm>
            <a:off x="6019259" y="1583846"/>
            <a:ext cx="2127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Multimodal Fusion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4884D9-4009-8544-8F49-E828C85F3EAF}"/>
              </a:ext>
            </a:extLst>
          </p:cNvPr>
          <p:cNvSpPr/>
          <p:nvPr/>
        </p:nvSpPr>
        <p:spPr>
          <a:xfrm>
            <a:off x="9974434" y="1561035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Classifier</a:t>
            </a:r>
            <a:endParaRPr lang="en-US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DC2AD6A-DF4D-FB4C-9E7A-0CD3AE09225F}"/>
              </a:ext>
            </a:extLst>
          </p:cNvPr>
          <p:cNvGrpSpPr/>
          <p:nvPr/>
        </p:nvGrpSpPr>
        <p:grpSpPr>
          <a:xfrm>
            <a:off x="500058" y="2174244"/>
            <a:ext cx="4203386" cy="1151883"/>
            <a:chOff x="500058" y="2174244"/>
            <a:chExt cx="4203386" cy="11518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907114-66B0-174F-B75F-D9A1F143A7AA}"/>
                </a:ext>
              </a:extLst>
            </p:cNvPr>
            <p:cNvSpPr txBox="1"/>
            <p:nvPr/>
          </p:nvSpPr>
          <p:spPr>
            <a:xfrm>
              <a:off x="500058" y="2382826"/>
              <a:ext cx="1114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Question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B43AE0A-4CF4-9248-986D-2107C6F94EB3}"/>
                </a:ext>
              </a:extLst>
            </p:cNvPr>
            <p:cNvGrpSpPr/>
            <p:nvPr/>
          </p:nvGrpSpPr>
          <p:grpSpPr>
            <a:xfrm>
              <a:off x="1422379" y="2174244"/>
              <a:ext cx="3281065" cy="1151883"/>
              <a:chOff x="1422379" y="2174244"/>
              <a:chExt cx="3281065" cy="1151883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4195BB54-6FD6-174F-B515-D475621EF173}"/>
                  </a:ext>
                </a:extLst>
              </p:cNvPr>
              <p:cNvCxnSpPr/>
              <p:nvPr/>
            </p:nvCxnSpPr>
            <p:spPr>
              <a:xfrm>
                <a:off x="1422379" y="2567492"/>
                <a:ext cx="3897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467DFE1-D3C5-2848-B5AF-72D8D8AB87DD}"/>
                  </a:ext>
                </a:extLst>
              </p:cNvPr>
              <p:cNvSpPr/>
              <p:nvPr/>
            </p:nvSpPr>
            <p:spPr>
              <a:xfrm>
                <a:off x="1857375" y="2382826"/>
                <a:ext cx="654849" cy="369332"/>
              </a:xfrm>
              <a:prstGeom prst="rect">
                <a:avLst/>
              </a:prstGeom>
              <a:solidFill>
                <a:srgbClr val="FAC88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LSTM</a:t>
                </a: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A83BC2E-0857-3247-A69F-1E4BF20573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0320" y="2564306"/>
                <a:ext cx="18788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FF9D5C0-22A0-CE48-858F-3DA3ECAD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0320" y="2567492"/>
                <a:ext cx="169103" cy="5352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4895852-EE52-FE4E-BC70-600EAF2CA55E}"/>
                  </a:ext>
                </a:extLst>
              </p:cNvPr>
              <p:cNvSpPr/>
              <p:nvPr/>
            </p:nvSpPr>
            <p:spPr>
              <a:xfrm>
                <a:off x="2743200" y="2777487"/>
                <a:ext cx="242888" cy="548640"/>
              </a:xfrm>
              <a:prstGeom prst="rect">
                <a:avLst/>
              </a:prstGeom>
              <a:solidFill>
                <a:srgbClr val="FAC88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conv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F6BEB17-0E88-DF41-80B6-F3B45A9E3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6086" y="3083734"/>
                <a:ext cx="14287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9C2ECB-3B23-A54E-916C-440ADAEE7E29}"/>
                  </a:ext>
                </a:extLst>
              </p:cNvPr>
              <p:cNvSpPr/>
              <p:nvPr/>
            </p:nvSpPr>
            <p:spPr>
              <a:xfrm>
                <a:off x="3138484" y="2777487"/>
                <a:ext cx="242888" cy="548640"/>
              </a:xfrm>
              <a:prstGeom prst="rect">
                <a:avLst/>
              </a:prstGeom>
              <a:solidFill>
                <a:srgbClr val="FAC88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</a:rPr>
                  <a:t>ReLU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E1138D8-4F3B-2748-814E-732D6DD1C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60" y="3093254"/>
                <a:ext cx="14287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3FF3984-5E16-134B-88BB-313D463BDA46}"/>
                  </a:ext>
                </a:extLst>
              </p:cNvPr>
              <p:cNvSpPr/>
              <p:nvPr/>
            </p:nvSpPr>
            <p:spPr>
              <a:xfrm>
                <a:off x="3548058" y="2777487"/>
                <a:ext cx="242888" cy="548640"/>
              </a:xfrm>
              <a:prstGeom prst="rect">
                <a:avLst/>
              </a:prstGeom>
              <a:solidFill>
                <a:srgbClr val="FAC88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conv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A9D6E89-F375-4349-B7E0-23F7F2333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0946" y="3102778"/>
                <a:ext cx="14287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788F10F-072A-9A4C-B497-C9C2F97DA125}"/>
                  </a:ext>
                </a:extLst>
              </p:cNvPr>
              <p:cNvSpPr/>
              <p:nvPr/>
            </p:nvSpPr>
            <p:spPr>
              <a:xfrm>
                <a:off x="3943344" y="2777487"/>
                <a:ext cx="242888" cy="548640"/>
              </a:xfrm>
              <a:prstGeom prst="rect">
                <a:avLst/>
              </a:prstGeom>
              <a:solidFill>
                <a:srgbClr val="FAC88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0" tIns="0" rIns="0" bIns="0" rtlCol="0" anchor="ctr"/>
              <a:lstStyle/>
              <a:p>
                <a:pPr algn="ctr"/>
                <a:r>
                  <a:rPr lang="en-US" sz="1200" dirty="0" err="1">
                    <a:solidFill>
                      <a:schemeClr val="tx1"/>
                    </a:solidFill>
                  </a:rPr>
                  <a:t>softmax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014C3FD4-9D4D-E445-9891-CD2C1137EB2E}"/>
                  </a:ext>
                </a:extLst>
              </p:cNvPr>
              <p:cNvCxnSpPr/>
              <p:nvPr/>
            </p:nvCxnSpPr>
            <p:spPr>
              <a:xfrm flipV="1">
                <a:off x="4186232" y="2761678"/>
                <a:ext cx="257179" cy="2410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5F80A39F-1566-CE4F-8DFA-196D32346E5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429124" y="2510340"/>
                    <a:ext cx="274320" cy="274320"/>
                  </a:xfrm>
                  <a:prstGeom prst="ellipse">
                    <a:avLst/>
                  </a:prstGeom>
                  <a:solidFill>
                    <a:srgbClr val="FAC88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∑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5F80A39F-1566-CE4F-8DFA-196D32346E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9124" y="2510340"/>
                    <a:ext cx="274320" cy="274320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 l="-17391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3A03703-240A-B94C-8816-55D39E21EB52}"/>
                  </a:ext>
                </a:extLst>
              </p:cNvPr>
              <p:cNvSpPr txBox="1"/>
              <p:nvPr/>
            </p:nvSpPr>
            <p:spPr>
              <a:xfrm>
                <a:off x="2603447" y="2174244"/>
                <a:ext cx="20597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Question attention</a:t>
                </a: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17952F6-40F3-1048-8C40-3704630F8AAD}"/>
              </a:ext>
            </a:extLst>
          </p:cNvPr>
          <p:cNvGrpSpPr/>
          <p:nvPr/>
        </p:nvGrpSpPr>
        <p:grpSpPr>
          <a:xfrm>
            <a:off x="500058" y="3714887"/>
            <a:ext cx="3706977" cy="1298851"/>
            <a:chOff x="500058" y="3714887"/>
            <a:chExt cx="3706977" cy="129885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B021CEB-1291-1442-91DC-D79E8893F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6129" y="3714887"/>
              <a:ext cx="870906" cy="129885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6D4C99-0DE9-4142-A887-AEC1C8780800}"/>
                </a:ext>
              </a:extLst>
            </p:cNvPr>
            <p:cNvSpPr txBox="1"/>
            <p:nvPr/>
          </p:nvSpPr>
          <p:spPr>
            <a:xfrm>
              <a:off x="500058" y="4186238"/>
              <a:ext cx="10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3F0A429-AF86-7444-AFC5-090A54A02733}"/>
                </a:ext>
              </a:extLst>
            </p:cNvPr>
            <p:cNvCxnSpPr/>
            <p:nvPr/>
          </p:nvCxnSpPr>
          <p:spPr>
            <a:xfrm flipV="1">
              <a:off x="1252323" y="4370904"/>
              <a:ext cx="323807" cy="10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8749DF81-BFEC-1048-8A4D-2F28F6B7F9D7}"/>
                </a:ext>
              </a:extLst>
            </p:cNvPr>
            <p:cNvSpPr/>
            <p:nvPr/>
          </p:nvSpPr>
          <p:spPr>
            <a:xfrm>
              <a:off x="1652268" y="4188098"/>
              <a:ext cx="1057086" cy="367471"/>
            </a:xfrm>
            <a:prstGeom prst="round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AE08675-6D26-4640-A713-F517D8B2113E}"/>
                </a:ext>
              </a:extLst>
            </p:cNvPr>
            <p:cNvCxnSpPr>
              <a:cxnSpLocks/>
            </p:cNvCxnSpPr>
            <p:nvPr/>
          </p:nvCxnSpPr>
          <p:spPr>
            <a:xfrm>
              <a:off x="2792406" y="4352691"/>
              <a:ext cx="4221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E66DEA8-1C7C-B441-8DA3-ACF3525D4F9D}"/>
              </a:ext>
            </a:extLst>
          </p:cNvPr>
          <p:cNvGrpSpPr/>
          <p:nvPr/>
        </p:nvGrpSpPr>
        <p:grpSpPr>
          <a:xfrm>
            <a:off x="5226812" y="2752157"/>
            <a:ext cx="3490928" cy="1751771"/>
            <a:chOff x="5226812" y="2752157"/>
            <a:chExt cx="3490928" cy="1751771"/>
          </a:xfrm>
        </p:grpSpPr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7F21EAE0-F1B8-3D40-AEE3-D62FBE67B48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161199" y="2817771"/>
              <a:ext cx="476543" cy="345316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13EA644-384A-4D4E-A449-592584D87EBF}"/>
                </a:ext>
              </a:extLst>
            </p:cNvPr>
            <p:cNvSpPr/>
            <p:nvPr/>
          </p:nvSpPr>
          <p:spPr>
            <a:xfrm>
              <a:off x="5426809" y="3212039"/>
              <a:ext cx="404957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MFB/MFH</a:t>
              </a:r>
            </a:p>
          </p:txBody>
        </p:sp>
        <p:cxnSp>
          <p:nvCxnSpPr>
            <p:cNvPr id="59" name="Curved Connector 58">
              <a:extLst>
                <a:ext uri="{FF2B5EF4-FFF2-40B4-BE49-F238E27FC236}">
                  <a16:creationId xmlns:a16="http://schemas.microsoft.com/office/drawing/2014/main" id="{55B03919-F674-0B4A-A151-2AEEE4706126}"/>
                </a:ext>
              </a:extLst>
            </p:cNvPr>
            <p:cNvCxnSpPr/>
            <p:nvPr/>
          </p:nvCxnSpPr>
          <p:spPr>
            <a:xfrm rot="5400000" flipH="1" flipV="1">
              <a:off x="5100709" y="4026592"/>
              <a:ext cx="452203" cy="199997"/>
            </a:xfrm>
            <a:prstGeom prst="curvedConnector3">
              <a:avLst>
                <a:gd name="adj1" fmla="val 9107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BABDED8-61B8-234D-AFD6-3A617936495A}"/>
                </a:ext>
              </a:extLst>
            </p:cNvPr>
            <p:cNvSpPr/>
            <p:nvPr/>
          </p:nvSpPr>
          <p:spPr>
            <a:xfrm>
              <a:off x="6074087" y="3212039"/>
              <a:ext cx="261069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04DBFF2-AD92-A844-B8E5-6A6819EB9B20}"/>
                </a:ext>
              </a:extLst>
            </p:cNvPr>
            <p:cNvSpPr/>
            <p:nvPr/>
          </p:nvSpPr>
          <p:spPr>
            <a:xfrm>
              <a:off x="6495464" y="3227787"/>
              <a:ext cx="253838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ReLU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5BC9B59-5F09-B944-B3D6-410B77A684A9}"/>
                </a:ext>
              </a:extLst>
            </p:cNvPr>
            <p:cNvSpPr/>
            <p:nvPr/>
          </p:nvSpPr>
          <p:spPr>
            <a:xfrm>
              <a:off x="6928911" y="3227786"/>
              <a:ext cx="261069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0B87E9D-74AA-C342-B392-333C1B74C035}"/>
                </a:ext>
              </a:extLst>
            </p:cNvPr>
            <p:cNvSpPr/>
            <p:nvPr/>
          </p:nvSpPr>
          <p:spPr>
            <a:xfrm>
              <a:off x="7282465" y="3102778"/>
              <a:ext cx="219273" cy="548396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</a:rPr>
                <a:t>softmax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558A53B-F47C-9240-8A35-05C0DCE31736}"/>
                </a:ext>
              </a:extLst>
            </p:cNvPr>
            <p:cNvSpPr/>
            <p:nvPr/>
          </p:nvSpPr>
          <p:spPr>
            <a:xfrm>
              <a:off x="7292337" y="3790084"/>
              <a:ext cx="209402" cy="522070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</a:rPr>
                <a:t>softmax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E2767F5-6E74-0E48-BC66-7948CEFD6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26812" y="4370904"/>
              <a:ext cx="25265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73CF6312-FCDE-3C4E-8240-3D0BEE159F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6810" y="3083734"/>
              <a:ext cx="2376771" cy="1268958"/>
            </a:xfrm>
            <a:prstGeom prst="bentConnector3">
              <a:avLst>
                <a:gd name="adj1" fmla="val 10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B113FDB3-BF29-FC49-8152-AE58CDA8659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53356" y="2962774"/>
                  <a:ext cx="274320" cy="274320"/>
                </a:xfrm>
                <a:prstGeom prst="ellipse">
                  <a:avLst/>
                </a:prstGeom>
                <a:solidFill>
                  <a:srgbClr val="FAC88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∑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B113FDB3-BF29-FC49-8152-AE58CDA865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3356" y="2962774"/>
                  <a:ext cx="274320" cy="274320"/>
                </a:xfrm>
                <a:prstGeom prst="ellipse">
                  <a:avLst/>
                </a:prstGeom>
                <a:blipFill>
                  <a:blip r:embed="rId8"/>
                  <a:stretch>
                    <a:fillRect l="-21739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C12DD4DE-0BAD-6A4E-A665-D7EF8D5F47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62878" y="4229608"/>
                  <a:ext cx="274320" cy="274320"/>
                </a:xfrm>
                <a:prstGeom prst="ellipse">
                  <a:avLst/>
                </a:prstGeom>
                <a:solidFill>
                  <a:srgbClr val="FAC88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∑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C12DD4DE-0BAD-6A4E-A665-D7EF8D5F47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2878" y="4229608"/>
                  <a:ext cx="274320" cy="274320"/>
                </a:xfrm>
                <a:prstGeom prst="ellipse">
                  <a:avLst/>
                </a:prstGeom>
                <a:blipFill>
                  <a:blip r:embed="rId9"/>
                  <a:stretch>
                    <a:fillRect l="-1666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CEC95CD-218E-3B44-8F92-244B092C74F7}"/>
                </a:ext>
              </a:extLst>
            </p:cNvPr>
            <p:cNvCxnSpPr/>
            <p:nvPr/>
          </p:nvCxnSpPr>
          <p:spPr>
            <a:xfrm flipV="1">
              <a:off x="7529079" y="3212039"/>
              <a:ext cx="224277" cy="234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36250C1-BA8C-C64C-B049-8CE7A999FD0A}"/>
                </a:ext>
              </a:extLst>
            </p:cNvPr>
            <p:cNvCxnSpPr/>
            <p:nvPr/>
          </p:nvCxnSpPr>
          <p:spPr>
            <a:xfrm>
              <a:off x="7538195" y="3994633"/>
              <a:ext cx="209126" cy="3175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1F22AEB9-9178-5446-BC59-E82163FD9192}"/>
                </a:ext>
              </a:extLst>
            </p:cNvPr>
            <p:cNvCxnSpPr>
              <a:stCxn id="56" idx="3"/>
              <a:endCxn id="61" idx="1"/>
            </p:cNvCxnSpPr>
            <p:nvPr/>
          </p:nvCxnSpPr>
          <p:spPr>
            <a:xfrm>
              <a:off x="5831766" y="3699139"/>
              <a:ext cx="242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485870B-24C4-6C4A-B232-9FDECF5B3FCE}"/>
                </a:ext>
              </a:extLst>
            </p:cNvPr>
            <p:cNvCxnSpPr>
              <a:cxnSpLocks/>
              <a:endCxn id="62" idx="1"/>
            </p:cNvCxnSpPr>
            <p:nvPr/>
          </p:nvCxnSpPr>
          <p:spPr>
            <a:xfrm>
              <a:off x="6321717" y="3699139"/>
              <a:ext cx="1737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C279323-DA6D-674F-87EB-9E58B5D6AB54}"/>
                </a:ext>
              </a:extLst>
            </p:cNvPr>
            <p:cNvCxnSpPr/>
            <p:nvPr/>
          </p:nvCxnSpPr>
          <p:spPr>
            <a:xfrm>
              <a:off x="6749302" y="3707340"/>
              <a:ext cx="182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EBA3CA8-E050-0641-A98D-3ECA6863E50A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 flipV="1">
              <a:off x="7189980" y="3376976"/>
              <a:ext cx="92485" cy="2741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920445B-EC78-4F40-A48C-A578D9314E33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>
              <a:off x="7199851" y="3729310"/>
              <a:ext cx="92486" cy="3218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1BE7950-9C76-FD40-A23C-558D0E5BD859}"/>
                </a:ext>
              </a:extLst>
            </p:cNvPr>
            <p:cNvCxnSpPr>
              <a:stCxn id="73" idx="4"/>
            </p:cNvCxnSpPr>
            <p:nvPr/>
          </p:nvCxnSpPr>
          <p:spPr>
            <a:xfrm>
              <a:off x="7890516" y="3237094"/>
              <a:ext cx="0" cy="2095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ED8B0B6-8A71-F44C-9631-382CA9F2E8D8}"/>
                </a:ext>
              </a:extLst>
            </p:cNvPr>
            <p:cNvCxnSpPr>
              <a:stCxn id="76" idx="0"/>
            </p:cNvCxnSpPr>
            <p:nvPr/>
          </p:nvCxnSpPr>
          <p:spPr>
            <a:xfrm flipH="1" flipV="1">
              <a:off x="7883190" y="4051119"/>
              <a:ext cx="0" cy="1784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0A9F8EF-23B9-4347-8835-5654AFCD9018}"/>
                </a:ext>
              </a:extLst>
            </p:cNvPr>
            <p:cNvSpPr/>
            <p:nvPr/>
          </p:nvSpPr>
          <p:spPr>
            <a:xfrm>
              <a:off x="7783777" y="3456185"/>
              <a:ext cx="275302" cy="618386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concat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5DC9138B-E358-C04C-ABDA-22949EB6C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9079" y="3729310"/>
              <a:ext cx="240859" cy="607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2E872EEE-BA44-8540-B449-1C65EAA5CBDD}"/>
                </a:ext>
              </a:extLst>
            </p:cNvPr>
            <p:cNvCxnSpPr>
              <a:cxnSpLocks/>
            </p:cNvCxnSpPr>
            <p:nvPr/>
          </p:nvCxnSpPr>
          <p:spPr>
            <a:xfrm>
              <a:off x="5326810" y="2752157"/>
              <a:ext cx="2973128" cy="704028"/>
            </a:xfrm>
            <a:prstGeom prst="bentConnector3">
              <a:avLst>
                <a:gd name="adj1" fmla="val 9542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FB1C39D-C631-DB40-B65F-49233627673F}"/>
                </a:ext>
              </a:extLst>
            </p:cNvPr>
            <p:cNvSpPr/>
            <p:nvPr/>
          </p:nvSpPr>
          <p:spPr>
            <a:xfrm>
              <a:off x="8312783" y="3071579"/>
              <a:ext cx="404957" cy="974199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MFB/MFH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9F240BA-4200-7B47-A2E6-3565B8B0C707}"/>
              </a:ext>
            </a:extLst>
          </p:cNvPr>
          <p:cNvGrpSpPr/>
          <p:nvPr/>
        </p:nvGrpSpPr>
        <p:grpSpPr>
          <a:xfrm>
            <a:off x="9494337" y="3078916"/>
            <a:ext cx="2621027" cy="802058"/>
            <a:chOff x="9663150" y="3078916"/>
            <a:chExt cx="2621027" cy="802058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58B5285-7550-CF49-A0CF-5B4193A3E543}"/>
                </a:ext>
              </a:extLst>
            </p:cNvPr>
            <p:cNvSpPr/>
            <p:nvPr/>
          </p:nvSpPr>
          <p:spPr>
            <a:xfrm>
              <a:off x="9663150" y="3098380"/>
              <a:ext cx="264913" cy="782594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FC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73F7FDE-A971-234C-8095-11CB612DB75E}"/>
                </a:ext>
              </a:extLst>
            </p:cNvPr>
            <p:cNvSpPr/>
            <p:nvPr/>
          </p:nvSpPr>
          <p:spPr>
            <a:xfrm>
              <a:off x="10234237" y="3093254"/>
              <a:ext cx="250850" cy="782594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softmax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F7F11FDE-A31C-8140-8E3D-87B0387BBC9C}"/>
                </a:ext>
              </a:extLst>
            </p:cNvPr>
            <p:cNvCxnSpPr>
              <a:cxnSpLocks/>
              <a:stCxn id="106" idx="3"/>
            </p:cNvCxnSpPr>
            <p:nvPr/>
          </p:nvCxnSpPr>
          <p:spPr>
            <a:xfrm>
              <a:off x="9928063" y="3489677"/>
              <a:ext cx="2732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79CAA85-9C31-F34B-AC7C-B8C7C957D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5816" t="24047" r="7435" b="46195"/>
            <a:stretch/>
          </p:blipFill>
          <p:spPr>
            <a:xfrm>
              <a:off x="10551108" y="3078916"/>
              <a:ext cx="779647" cy="710518"/>
            </a:xfrm>
            <a:prstGeom prst="rect">
              <a:avLst/>
            </a:prstGeom>
          </p:spPr>
        </p:pic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578F0735-89C2-B84E-BEF9-404CE8B45D7A}"/>
                </a:ext>
              </a:extLst>
            </p:cNvPr>
            <p:cNvCxnSpPr/>
            <p:nvPr/>
          </p:nvCxnSpPr>
          <p:spPr>
            <a:xfrm>
              <a:off x="10507449" y="3484551"/>
              <a:ext cx="1254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2EBA786-E4B3-864C-8139-AD96F598C376}"/>
                </a:ext>
              </a:extLst>
            </p:cNvPr>
            <p:cNvSpPr txBox="1"/>
            <p:nvPr/>
          </p:nvSpPr>
          <p:spPr>
            <a:xfrm>
              <a:off x="11253470" y="3374174"/>
              <a:ext cx="1030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KL-DIV loss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6F32648B-1788-644B-BE4E-74BCEE55F549}"/>
              </a:ext>
            </a:extLst>
          </p:cNvPr>
          <p:cNvSpPr txBox="1"/>
          <p:nvPr/>
        </p:nvSpPr>
        <p:spPr>
          <a:xfrm>
            <a:off x="9982200" y="5703534"/>
            <a:ext cx="2762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Yu et al 2017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41CBD-A1DA-C749-AA38-EF8976034C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682554"/>
      </p:ext>
    </p:extLst>
  </p:cSld>
  <p:clrMapOvr>
    <a:masterClrMapping/>
  </p:clrMapOvr>
  <p:transition spd="med" advTm="94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80A07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24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7D06A4BB-4759-BA47-AD32-E89D03069D2F}"/>
              </a:ext>
            </a:extLst>
          </p:cNvPr>
          <p:cNvSpPr txBox="1"/>
          <p:nvPr/>
        </p:nvSpPr>
        <p:spPr>
          <a:xfrm>
            <a:off x="413690" y="744655"/>
            <a:ext cx="598710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VQA-suite: Architecture Adaptation</a:t>
            </a:r>
            <a:endParaRPr sz="3200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3EFABCD-419A-6A49-AA90-D3107D24C336}"/>
              </a:ext>
            </a:extLst>
          </p:cNvPr>
          <p:cNvSpPr/>
          <p:nvPr/>
        </p:nvSpPr>
        <p:spPr>
          <a:xfrm>
            <a:off x="4808955" y="2382826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0733CF8-CCA8-3342-B758-88B6397BAD8A}"/>
              </a:ext>
            </a:extLst>
          </p:cNvPr>
          <p:cNvSpPr/>
          <p:nvPr/>
        </p:nvSpPr>
        <p:spPr>
          <a:xfrm>
            <a:off x="9290489" y="1959428"/>
            <a:ext cx="2796735" cy="313943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04ED010-CCFD-2B4F-9B2E-2D6B07715855}"/>
              </a:ext>
            </a:extLst>
          </p:cNvPr>
          <p:cNvSpPr/>
          <p:nvPr/>
        </p:nvSpPr>
        <p:spPr>
          <a:xfrm>
            <a:off x="4822360" y="4074571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F4CD236-117C-6045-9145-229050152D00}"/>
              </a:ext>
            </a:extLst>
          </p:cNvPr>
          <p:cNvSpPr/>
          <p:nvPr/>
        </p:nvSpPr>
        <p:spPr>
          <a:xfrm>
            <a:off x="382345" y="1959428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211B55-DD5D-0C47-973A-A67408823569}"/>
              </a:ext>
            </a:extLst>
          </p:cNvPr>
          <p:cNvSpPr/>
          <p:nvPr/>
        </p:nvSpPr>
        <p:spPr>
          <a:xfrm>
            <a:off x="382345" y="3651173"/>
            <a:ext cx="4532710" cy="1447689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F156E2C-CF8D-0D40-8EAB-FED5F9CFA5B8}"/>
              </a:ext>
            </a:extLst>
          </p:cNvPr>
          <p:cNvSpPr/>
          <p:nvPr/>
        </p:nvSpPr>
        <p:spPr>
          <a:xfrm>
            <a:off x="8877422" y="3228699"/>
            <a:ext cx="394081" cy="6008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C26D728-B93C-2C4F-9A54-6FC0E702CAA7}"/>
              </a:ext>
            </a:extLst>
          </p:cNvPr>
          <p:cNvSpPr/>
          <p:nvPr/>
        </p:nvSpPr>
        <p:spPr>
          <a:xfrm>
            <a:off x="5226813" y="1959428"/>
            <a:ext cx="3732932" cy="3139434"/>
          </a:xfrm>
          <a:prstGeom prst="roundRect">
            <a:avLst>
              <a:gd name="adj" fmla="val 7126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71B361-94DE-DC48-BC9D-8111B2D99481}"/>
              </a:ext>
            </a:extLst>
          </p:cNvPr>
          <p:cNvSpPr/>
          <p:nvPr/>
        </p:nvSpPr>
        <p:spPr>
          <a:xfrm>
            <a:off x="1576130" y="1530706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Question Encoding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25E82-354E-DA49-B9E2-04967924FE4E}"/>
              </a:ext>
            </a:extLst>
          </p:cNvPr>
          <p:cNvSpPr/>
          <p:nvPr/>
        </p:nvSpPr>
        <p:spPr>
          <a:xfrm>
            <a:off x="1252323" y="5158252"/>
            <a:ext cx="279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Visual Feature Extraction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A18AD3-DE93-B946-99FD-62C60995FABC}"/>
              </a:ext>
            </a:extLst>
          </p:cNvPr>
          <p:cNvSpPr/>
          <p:nvPr/>
        </p:nvSpPr>
        <p:spPr>
          <a:xfrm>
            <a:off x="6019259" y="1583846"/>
            <a:ext cx="2127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Multimodal Fusion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5F9EA0-F66A-DB4D-B021-B8334AAB33B8}"/>
              </a:ext>
            </a:extLst>
          </p:cNvPr>
          <p:cNvSpPr/>
          <p:nvPr/>
        </p:nvSpPr>
        <p:spPr>
          <a:xfrm>
            <a:off x="9974434" y="1561035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charset="0"/>
                <a:ea typeface="Roboto" charset="0"/>
                <a:cs typeface="Roboto" charset="0"/>
              </a:rPr>
              <a:t>Classifier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D2E96D-3A66-ED42-9A59-B256FC80A167}"/>
              </a:ext>
            </a:extLst>
          </p:cNvPr>
          <p:cNvGrpSpPr/>
          <p:nvPr/>
        </p:nvGrpSpPr>
        <p:grpSpPr>
          <a:xfrm>
            <a:off x="500058" y="2174244"/>
            <a:ext cx="4203386" cy="1151883"/>
            <a:chOff x="500058" y="2174244"/>
            <a:chExt cx="4203386" cy="115188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F40DFCE-5BA6-5540-A1F1-9672F151A7D9}"/>
                </a:ext>
              </a:extLst>
            </p:cNvPr>
            <p:cNvCxnSpPr/>
            <p:nvPr/>
          </p:nvCxnSpPr>
          <p:spPr>
            <a:xfrm>
              <a:off x="1422379" y="2567492"/>
              <a:ext cx="3897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B7A0E-293A-9E49-9785-446DE78B4944}"/>
                </a:ext>
              </a:extLst>
            </p:cNvPr>
            <p:cNvSpPr/>
            <p:nvPr/>
          </p:nvSpPr>
          <p:spPr>
            <a:xfrm>
              <a:off x="1857375" y="2382826"/>
              <a:ext cx="654849" cy="369332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LSTM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BBC330C-ABA0-1F4C-B832-F3F24441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550320" y="2564306"/>
              <a:ext cx="18788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504F22A-040A-A049-9D0C-1B4EF0DEBCA4}"/>
                </a:ext>
              </a:extLst>
            </p:cNvPr>
            <p:cNvCxnSpPr>
              <a:cxnSpLocks/>
            </p:cNvCxnSpPr>
            <p:nvPr/>
          </p:nvCxnSpPr>
          <p:spPr>
            <a:xfrm>
              <a:off x="2550320" y="2567492"/>
              <a:ext cx="169103" cy="535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D307571-845B-A740-B9BA-FF23DD137883}"/>
                </a:ext>
              </a:extLst>
            </p:cNvPr>
            <p:cNvSpPr/>
            <p:nvPr/>
          </p:nvSpPr>
          <p:spPr>
            <a:xfrm>
              <a:off x="2743200" y="2777487"/>
              <a:ext cx="242888" cy="548640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89AB415-517E-FE46-92BA-BE9779768341}"/>
                </a:ext>
              </a:extLst>
            </p:cNvPr>
            <p:cNvCxnSpPr>
              <a:cxnSpLocks/>
            </p:cNvCxnSpPr>
            <p:nvPr/>
          </p:nvCxnSpPr>
          <p:spPr>
            <a:xfrm>
              <a:off x="2986086" y="3083734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440BB0-9814-904C-800F-E97F18A50C12}"/>
                </a:ext>
              </a:extLst>
            </p:cNvPr>
            <p:cNvSpPr/>
            <p:nvPr/>
          </p:nvSpPr>
          <p:spPr>
            <a:xfrm>
              <a:off x="3138484" y="2777487"/>
              <a:ext cx="242888" cy="548640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ReLU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EEF6E46-BAA0-3541-ACEB-1FD953984732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60" y="3093254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A017B2-A13A-5043-A305-AC23A1CA5859}"/>
                </a:ext>
              </a:extLst>
            </p:cNvPr>
            <p:cNvSpPr/>
            <p:nvPr/>
          </p:nvSpPr>
          <p:spPr>
            <a:xfrm>
              <a:off x="3548058" y="2777487"/>
              <a:ext cx="242888" cy="548640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0D53574-4DC5-0640-80C1-F0E4C350DA55}"/>
                </a:ext>
              </a:extLst>
            </p:cNvPr>
            <p:cNvCxnSpPr>
              <a:cxnSpLocks/>
            </p:cNvCxnSpPr>
            <p:nvPr/>
          </p:nvCxnSpPr>
          <p:spPr>
            <a:xfrm>
              <a:off x="3790946" y="3102778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C453AB0-7D27-E545-A1F8-3F936CFB3B1D}"/>
                </a:ext>
              </a:extLst>
            </p:cNvPr>
            <p:cNvSpPr/>
            <p:nvPr/>
          </p:nvSpPr>
          <p:spPr>
            <a:xfrm>
              <a:off x="3943344" y="2777487"/>
              <a:ext cx="242888" cy="548640"/>
            </a:xfrm>
            <a:prstGeom prst="rect">
              <a:avLst/>
            </a:prstGeom>
            <a:solidFill>
              <a:srgbClr val="FAC8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softmax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1C0171C-E79F-CB4A-A0BE-1CAF43C43472}"/>
                </a:ext>
              </a:extLst>
            </p:cNvPr>
            <p:cNvCxnSpPr/>
            <p:nvPr/>
          </p:nvCxnSpPr>
          <p:spPr>
            <a:xfrm flipV="1">
              <a:off x="4186232" y="2761678"/>
              <a:ext cx="257179" cy="2410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4AD136B-E886-5B46-A8E0-FEDCDDD040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9124" y="2510340"/>
                  <a:ext cx="274320" cy="274320"/>
                </a:xfrm>
                <a:prstGeom prst="ellipse">
                  <a:avLst/>
                </a:prstGeom>
                <a:solidFill>
                  <a:srgbClr val="FAC88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∑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4AD136B-E886-5B46-A8E0-FEDCDDD040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9124" y="2510340"/>
                  <a:ext cx="274320" cy="274320"/>
                </a:xfrm>
                <a:prstGeom prst="ellipse">
                  <a:avLst/>
                </a:prstGeom>
                <a:blipFill>
                  <a:blip r:embed="rId5"/>
                  <a:stretch>
                    <a:fillRect l="-17391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6550DD9-26CA-E74B-BF4A-78A92D6C0B6B}"/>
                </a:ext>
              </a:extLst>
            </p:cNvPr>
            <p:cNvSpPr txBox="1"/>
            <p:nvPr/>
          </p:nvSpPr>
          <p:spPr>
            <a:xfrm>
              <a:off x="2603447" y="2174244"/>
              <a:ext cx="2059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Question attention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E4F12A-C910-3D44-9F20-A38B14B130B2}"/>
                </a:ext>
              </a:extLst>
            </p:cNvPr>
            <p:cNvSpPr txBox="1"/>
            <p:nvPr/>
          </p:nvSpPr>
          <p:spPr>
            <a:xfrm>
              <a:off x="500058" y="2382826"/>
              <a:ext cx="1114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Question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C60E6F3-874D-DA40-8A8D-6BA1745AD403}"/>
              </a:ext>
            </a:extLst>
          </p:cNvPr>
          <p:cNvSpPr txBox="1"/>
          <p:nvPr/>
        </p:nvSpPr>
        <p:spPr>
          <a:xfrm>
            <a:off x="500058" y="4186238"/>
            <a:ext cx="107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036AB6F-C360-3A44-96F1-2D35C822B238}"/>
              </a:ext>
            </a:extLst>
          </p:cNvPr>
          <p:cNvCxnSpPr>
            <a:endCxn id="40" idx="3"/>
          </p:cNvCxnSpPr>
          <p:nvPr/>
        </p:nvCxnSpPr>
        <p:spPr>
          <a:xfrm flipV="1">
            <a:off x="1252323" y="4370904"/>
            <a:ext cx="323807" cy="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D523028-0014-1341-9C32-0CE866224C1C}"/>
              </a:ext>
            </a:extLst>
          </p:cNvPr>
          <p:cNvSpPr/>
          <p:nvPr/>
        </p:nvSpPr>
        <p:spPr>
          <a:xfrm>
            <a:off x="1595116" y="4188099"/>
            <a:ext cx="1554480" cy="329184"/>
          </a:xfrm>
          <a:prstGeom prst="roundRect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Faster-RCNN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CB7099-9926-0A40-9266-111B4A422598}"/>
              </a:ext>
            </a:extLst>
          </p:cNvPr>
          <p:cNvCxnSpPr>
            <a:cxnSpLocks/>
          </p:cNvCxnSpPr>
          <p:nvPr/>
        </p:nvCxnSpPr>
        <p:spPr>
          <a:xfrm>
            <a:off x="3206748" y="4352691"/>
            <a:ext cx="422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EAD54784-18FD-7242-9DDC-5E65DABA7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396" y="3799745"/>
            <a:ext cx="780932" cy="11713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9C183-B196-1B49-9A95-D72BEC6246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B7874B5-4184-5F43-92B5-D0D2FACC615F}"/>
              </a:ext>
            </a:extLst>
          </p:cNvPr>
          <p:cNvCxnSpPr>
            <a:cxnSpLocks/>
            <a:endCxn id="47" idx="0"/>
          </p:cNvCxnSpPr>
          <p:nvPr/>
        </p:nvCxnSpPr>
        <p:spPr>
          <a:xfrm rot="16200000" flipH="1">
            <a:off x="5044302" y="2864325"/>
            <a:ext cx="797514" cy="34809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D06C8990-F1AF-F644-B706-F0F6355CE61D}"/>
              </a:ext>
            </a:extLst>
          </p:cNvPr>
          <p:cNvSpPr/>
          <p:nvPr/>
        </p:nvSpPr>
        <p:spPr>
          <a:xfrm>
            <a:off x="5469014" y="3437127"/>
            <a:ext cx="296180" cy="974199"/>
          </a:xfrm>
          <a:prstGeom prst="rect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Elt</a:t>
            </a:r>
            <a:r>
              <a:rPr lang="en-US" sz="1100" dirty="0">
                <a:solidFill>
                  <a:schemeClr val="tx1"/>
                </a:solidFill>
              </a:rPr>
              <a:t>-wise product</a:t>
            </a:r>
          </a:p>
        </p:txBody>
      </p: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EF3487E0-A79E-E546-85FF-A74265574884}"/>
              </a:ext>
            </a:extLst>
          </p:cNvPr>
          <p:cNvCxnSpPr/>
          <p:nvPr/>
        </p:nvCxnSpPr>
        <p:spPr>
          <a:xfrm rot="5400000" flipH="1" flipV="1">
            <a:off x="5142913" y="3914048"/>
            <a:ext cx="452203" cy="199997"/>
          </a:xfrm>
          <a:prstGeom prst="curvedConnector3">
            <a:avLst>
              <a:gd name="adj1" fmla="val 9107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F90C64F1-835B-B34C-B4C9-72FFC620B89A}"/>
              </a:ext>
            </a:extLst>
          </p:cNvPr>
          <p:cNvSpPr/>
          <p:nvPr/>
        </p:nvSpPr>
        <p:spPr>
          <a:xfrm>
            <a:off x="6675689" y="3452874"/>
            <a:ext cx="261069" cy="974199"/>
          </a:xfrm>
          <a:prstGeom prst="rect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FC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B61092B-99B8-1941-B481-DE4732AFE3A4}"/>
              </a:ext>
            </a:extLst>
          </p:cNvPr>
          <p:cNvSpPr/>
          <p:nvPr/>
        </p:nvSpPr>
        <p:spPr>
          <a:xfrm>
            <a:off x="7193848" y="3437127"/>
            <a:ext cx="244231" cy="987603"/>
          </a:xfrm>
          <a:prstGeom prst="rect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Softmax</a:t>
            </a:r>
            <a:endParaRPr lang="en-US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59A13A3-9D9E-9841-BE77-0F66EECB23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07051" y="3963177"/>
                <a:ext cx="274320" cy="274320"/>
              </a:xfrm>
              <a:prstGeom prst="ellipse">
                <a:avLst/>
              </a:prstGeom>
              <a:solidFill>
                <a:srgbClr val="FAC88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∑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59A13A3-9D9E-9841-BE77-0F66EECB23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051" y="3963177"/>
                <a:ext cx="274320" cy="274320"/>
              </a:xfrm>
              <a:prstGeom prst="ellipse">
                <a:avLst/>
              </a:prstGeom>
              <a:blipFill>
                <a:blip r:embed="rId7"/>
                <a:stretch>
                  <a:fillRect l="-166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BED7D2D-818C-A04C-AF55-8F771B2C81C3}"/>
              </a:ext>
            </a:extLst>
          </p:cNvPr>
          <p:cNvCxnSpPr>
            <a:cxnSpLocks/>
          </p:cNvCxnSpPr>
          <p:nvPr/>
        </p:nvCxnSpPr>
        <p:spPr>
          <a:xfrm>
            <a:off x="7466776" y="3756338"/>
            <a:ext cx="169353" cy="221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7C0C075-7FE9-1F4F-AB5F-FE3F4056D5A1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5765194" y="3924227"/>
            <a:ext cx="3510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2D6972B-FBCA-3047-B378-A759896E7AA0}"/>
              </a:ext>
            </a:extLst>
          </p:cNvPr>
          <p:cNvCxnSpPr>
            <a:cxnSpLocks/>
          </p:cNvCxnSpPr>
          <p:nvPr/>
        </p:nvCxnSpPr>
        <p:spPr>
          <a:xfrm>
            <a:off x="6422806" y="3924227"/>
            <a:ext cx="249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7B3A20D-9F72-BC49-8FE2-BD11F84F2DD8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6936758" y="3924227"/>
            <a:ext cx="1909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265FAC1C-BA41-3E48-BC11-2389BC9A7C53}"/>
              </a:ext>
            </a:extLst>
          </p:cNvPr>
          <p:cNvSpPr/>
          <p:nvPr/>
        </p:nvSpPr>
        <p:spPr>
          <a:xfrm>
            <a:off x="8410995" y="2610807"/>
            <a:ext cx="404957" cy="974199"/>
          </a:xfrm>
          <a:prstGeom prst="rect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Elt</a:t>
            </a:r>
            <a:r>
              <a:rPr lang="en-US" sz="1600" dirty="0">
                <a:solidFill>
                  <a:schemeClr val="tx1"/>
                </a:solidFill>
              </a:rPr>
              <a:t>-wise </a:t>
            </a:r>
            <a:r>
              <a:rPr lang="en-US" sz="1600" dirty="0" err="1">
                <a:solidFill>
                  <a:schemeClr val="tx1"/>
                </a:solidFill>
              </a:rPr>
              <a:t>prodcut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66475FE-E4F2-234A-9253-3D74D53D0896}"/>
              </a:ext>
            </a:extLst>
          </p:cNvPr>
          <p:cNvCxnSpPr>
            <a:cxnSpLocks/>
          </p:cNvCxnSpPr>
          <p:nvPr/>
        </p:nvCxnSpPr>
        <p:spPr>
          <a:xfrm>
            <a:off x="5271701" y="2704068"/>
            <a:ext cx="969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0C884197-A4A2-A742-A87D-C49957B5C426}"/>
              </a:ext>
            </a:extLst>
          </p:cNvPr>
          <p:cNvCxnSpPr>
            <a:cxnSpLocks/>
          </p:cNvCxnSpPr>
          <p:nvPr/>
        </p:nvCxnSpPr>
        <p:spPr>
          <a:xfrm flipV="1">
            <a:off x="5269016" y="4166649"/>
            <a:ext cx="2297729" cy="346007"/>
          </a:xfrm>
          <a:prstGeom prst="bentConnector3">
            <a:avLst>
              <a:gd name="adj1" fmla="val 10020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79FEEAC-7C2F-9647-9ABF-6D75531D129B}"/>
              </a:ext>
            </a:extLst>
          </p:cNvPr>
          <p:cNvSpPr/>
          <p:nvPr/>
        </p:nvSpPr>
        <p:spPr>
          <a:xfrm>
            <a:off x="6250442" y="2331882"/>
            <a:ext cx="286094" cy="921311"/>
          </a:xfrm>
          <a:prstGeom prst="rect">
            <a:avLst/>
          </a:prstGeom>
          <a:solidFill>
            <a:srgbClr val="E6A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ReLU</a:t>
            </a:r>
            <a:r>
              <a:rPr lang="en-US" sz="1200" dirty="0">
                <a:solidFill>
                  <a:schemeClr val="tx1"/>
                </a:solidFill>
              </a:rPr>
              <a:t>+ norm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3B1AD46-A536-0E44-BF7D-4485CE5A59B1}"/>
              </a:ext>
            </a:extLst>
          </p:cNvPr>
          <p:cNvCxnSpPr>
            <a:cxnSpLocks/>
          </p:cNvCxnSpPr>
          <p:nvPr/>
        </p:nvCxnSpPr>
        <p:spPr>
          <a:xfrm>
            <a:off x="6537668" y="2723351"/>
            <a:ext cx="18733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B7AB725-6F47-C84D-BC82-18C857915A79}"/>
              </a:ext>
            </a:extLst>
          </p:cNvPr>
          <p:cNvCxnSpPr>
            <a:stCxn id="51" idx="6"/>
          </p:cNvCxnSpPr>
          <p:nvPr/>
        </p:nvCxnSpPr>
        <p:spPr>
          <a:xfrm>
            <a:off x="7881371" y="4100337"/>
            <a:ext cx="152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5ADEB12-3D33-604F-A8DB-C74BDADFE00A}"/>
              </a:ext>
            </a:extLst>
          </p:cNvPr>
          <p:cNvSpPr/>
          <p:nvPr/>
        </p:nvSpPr>
        <p:spPr>
          <a:xfrm>
            <a:off x="8010210" y="3452875"/>
            <a:ext cx="273109" cy="971855"/>
          </a:xfrm>
          <a:prstGeom prst="rect">
            <a:avLst/>
          </a:prstGeom>
          <a:solidFill>
            <a:srgbClr val="E6A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ReLU+norm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EB6BC7-FFDB-C54D-9971-E17142E329B1}"/>
              </a:ext>
            </a:extLst>
          </p:cNvPr>
          <p:cNvSpPr/>
          <p:nvPr/>
        </p:nvSpPr>
        <p:spPr>
          <a:xfrm>
            <a:off x="6071265" y="3433592"/>
            <a:ext cx="319346" cy="991138"/>
          </a:xfrm>
          <a:prstGeom prst="rect">
            <a:avLst/>
          </a:prstGeom>
          <a:solidFill>
            <a:srgbClr val="E6A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ReLU+norm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7D34FD-9B11-B340-A92E-50E1DD186683}"/>
              </a:ext>
            </a:extLst>
          </p:cNvPr>
          <p:cNvCxnSpPr/>
          <p:nvPr/>
        </p:nvCxnSpPr>
        <p:spPr>
          <a:xfrm flipV="1">
            <a:off x="8146764" y="3154604"/>
            <a:ext cx="251670" cy="27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1386A29E-CBC1-7742-B4AA-FBFAA96DEB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232"/>
          <a:stretch/>
        </p:blipFill>
        <p:spPr>
          <a:xfrm>
            <a:off x="10675262" y="3024602"/>
            <a:ext cx="1519007" cy="1090854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CA3B288-7C7B-3949-9EF8-B79A78DDC403}"/>
              </a:ext>
            </a:extLst>
          </p:cNvPr>
          <p:cNvCxnSpPr/>
          <p:nvPr/>
        </p:nvCxnSpPr>
        <p:spPr>
          <a:xfrm flipV="1">
            <a:off x="9290489" y="3154604"/>
            <a:ext cx="191136" cy="374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99F23C0-C77F-EC48-B32F-13811A9D3CAA}"/>
              </a:ext>
            </a:extLst>
          </p:cNvPr>
          <p:cNvCxnSpPr/>
          <p:nvPr/>
        </p:nvCxnSpPr>
        <p:spPr>
          <a:xfrm>
            <a:off x="9290489" y="3529145"/>
            <a:ext cx="177068" cy="54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C8F54EC7-E489-0141-BD75-780777B3FBCA}"/>
              </a:ext>
            </a:extLst>
          </p:cNvPr>
          <p:cNvSpPr/>
          <p:nvPr/>
        </p:nvSpPr>
        <p:spPr>
          <a:xfrm>
            <a:off x="9507860" y="2759599"/>
            <a:ext cx="258408" cy="703739"/>
          </a:xfrm>
          <a:prstGeom prst="rect">
            <a:avLst/>
          </a:prstGeom>
          <a:solidFill>
            <a:srgbClr val="E6A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ReLU+norm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3F87F8D-2AA2-0440-BE49-1267C0908E17}"/>
              </a:ext>
            </a:extLst>
          </p:cNvPr>
          <p:cNvSpPr/>
          <p:nvPr/>
        </p:nvSpPr>
        <p:spPr>
          <a:xfrm>
            <a:off x="9503586" y="3707587"/>
            <a:ext cx="258408" cy="703739"/>
          </a:xfrm>
          <a:prstGeom prst="rect">
            <a:avLst/>
          </a:prstGeom>
          <a:solidFill>
            <a:srgbClr val="E6A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ReLU+norm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6A72419-04BF-FF40-AE02-00E6D463EAE2}"/>
              </a:ext>
            </a:extLst>
          </p:cNvPr>
          <p:cNvCxnSpPr/>
          <p:nvPr/>
        </p:nvCxnSpPr>
        <p:spPr>
          <a:xfrm>
            <a:off x="9761994" y="3111469"/>
            <a:ext cx="212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154901D7-0BAB-AD48-A766-0A7AD5A729B4}"/>
              </a:ext>
            </a:extLst>
          </p:cNvPr>
          <p:cNvSpPr/>
          <p:nvPr/>
        </p:nvSpPr>
        <p:spPr>
          <a:xfrm>
            <a:off x="9993652" y="2759599"/>
            <a:ext cx="186845" cy="703740"/>
          </a:xfrm>
          <a:prstGeom prst="rect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FC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7A8646F-1D4D-4748-AC84-5B9C0A0C8D44}"/>
              </a:ext>
            </a:extLst>
          </p:cNvPr>
          <p:cNvCxnSpPr/>
          <p:nvPr/>
        </p:nvCxnSpPr>
        <p:spPr>
          <a:xfrm>
            <a:off x="9743759" y="4080565"/>
            <a:ext cx="212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F6C5BFA5-5061-E444-83FB-07D0B81F1E20}"/>
              </a:ext>
            </a:extLst>
          </p:cNvPr>
          <p:cNvSpPr/>
          <p:nvPr/>
        </p:nvSpPr>
        <p:spPr>
          <a:xfrm>
            <a:off x="9975417" y="3728695"/>
            <a:ext cx="186845" cy="703740"/>
          </a:xfrm>
          <a:prstGeom prst="rect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FC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517EBED-C367-4E4B-91C3-733BDB5D9A91}"/>
              </a:ext>
            </a:extLst>
          </p:cNvPr>
          <p:cNvCxnSpPr>
            <a:stCxn id="77" idx="3"/>
          </p:cNvCxnSpPr>
          <p:nvPr/>
        </p:nvCxnSpPr>
        <p:spPr>
          <a:xfrm>
            <a:off x="10180497" y="3111469"/>
            <a:ext cx="159257" cy="434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3D637CC-8C59-354F-973F-A5FA64E08467}"/>
              </a:ext>
            </a:extLst>
          </p:cNvPr>
          <p:cNvCxnSpPr>
            <a:stCxn id="79" idx="3"/>
          </p:cNvCxnSpPr>
          <p:nvPr/>
        </p:nvCxnSpPr>
        <p:spPr>
          <a:xfrm flipV="1">
            <a:off x="10162262" y="3756338"/>
            <a:ext cx="193098" cy="324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BF4BEC64-9C68-574F-A6D6-2A0529097EE6}"/>
              </a:ext>
            </a:extLst>
          </p:cNvPr>
          <p:cNvSpPr/>
          <p:nvPr/>
        </p:nvSpPr>
        <p:spPr>
          <a:xfrm>
            <a:off x="10242278" y="3533380"/>
            <a:ext cx="236247" cy="252526"/>
          </a:xfrm>
          <a:prstGeom prst="ellipse">
            <a:avLst/>
          </a:prstGeom>
          <a:solidFill>
            <a:srgbClr val="FAC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B414E15-6191-0840-815B-2EF70F6FED71}"/>
              </a:ext>
            </a:extLst>
          </p:cNvPr>
          <p:cNvCxnSpPr>
            <a:stCxn id="82" idx="6"/>
          </p:cNvCxnSpPr>
          <p:nvPr/>
        </p:nvCxnSpPr>
        <p:spPr>
          <a:xfrm flipV="1">
            <a:off x="10478525" y="3651173"/>
            <a:ext cx="237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D6B7E6F-DD46-E841-A292-5D81D132636B}"/>
              </a:ext>
            </a:extLst>
          </p:cNvPr>
          <p:cNvSpPr/>
          <p:nvPr/>
        </p:nvSpPr>
        <p:spPr>
          <a:xfrm>
            <a:off x="7466776" y="5898642"/>
            <a:ext cx="4506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/>
              <a:t>https://</a:t>
            </a:r>
            <a:r>
              <a:rPr lang="en-US" sz="1400" u="sng" dirty="0" err="1"/>
              <a:t>github.com</a:t>
            </a:r>
            <a:r>
              <a:rPr lang="en-US" sz="1400" u="sng" dirty="0"/>
              <a:t>/</a:t>
            </a:r>
            <a:r>
              <a:rPr lang="en-US" sz="1400" u="sng" dirty="0" err="1"/>
              <a:t>hengyuan</a:t>
            </a:r>
            <a:r>
              <a:rPr lang="en-US" sz="1400" u="sng" dirty="0"/>
              <a:t>-hu/bottom-up-attention-</a:t>
            </a:r>
            <a:r>
              <a:rPr lang="en-US" sz="1400" u="sng" dirty="0" err="1"/>
              <a:t>vqa</a:t>
            </a:r>
            <a:endParaRPr lang="en-US" sz="14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955024"/>
      </p:ext>
    </p:extLst>
  </p:cSld>
  <p:clrMapOvr>
    <a:masterClrMapping/>
  </p:clrMapOvr>
  <p:transition spd="med" advTm="57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4" grpId="0"/>
      <p:bldP spid="15" grpId="0"/>
      <p:bldP spid="16" grpId="0"/>
      <p:bldP spid="17" grpId="0"/>
      <p:bldP spid="40" grpId="0"/>
      <p:bldP spid="42" grpId="0" animBg="1"/>
      <p:bldP spid="47" grpId="0" animBg="1"/>
      <p:bldP spid="49" grpId="0" animBg="1"/>
      <p:bldP spid="50" grpId="0" animBg="1"/>
      <p:bldP spid="51" grpId="0" animBg="1"/>
      <p:bldP spid="56" grpId="0" animBg="1"/>
      <p:bldP spid="64" grpId="0" animBg="1"/>
      <p:bldP spid="67" grpId="0" animBg="1"/>
      <p:bldP spid="68" grpId="0" animBg="1"/>
      <p:bldP spid="74" grpId="0" animBg="1"/>
      <p:bldP spid="75" grpId="0" animBg="1"/>
      <p:bldP spid="77" grpId="0" animBg="1"/>
      <p:bldP spid="79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s">
            <a:extLst>
              <a:ext uri="{FF2B5EF4-FFF2-40B4-BE49-F238E27FC236}">
                <a16:creationId xmlns:a16="http://schemas.microsoft.com/office/drawing/2014/main" id="{725F6D60-680D-A64A-94AC-0BC1D3814ABE}"/>
              </a:ext>
            </a:extLst>
          </p:cNvPr>
          <p:cNvSpPr txBox="1"/>
          <p:nvPr/>
        </p:nvSpPr>
        <p:spPr>
          <a:xfrm>
            <a:off x="413690" y="744655"/>
            <a:ext cx="598710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Architecture Adaptation</a:t>
            </a:r>
            <a:endParaRPr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F28F2-53D5-2C41-9468-55E2799F65D5}"/>
              </a:ext>
            </a:extLst>
          </p:cNvPr>
          <p:cNvSpPr txBox="1"/>
          <p:nvPr/>
        </p:nvSpPr>
        <p:spPr>
          <a:xfrm>
            <a:off x="5259070" y="1583986"/>
            <a:ext cx="74437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Accuracy: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Increased 1.6%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E6B23C-BEB2-6F42-8955-D2E3C2394B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70869F-25F6-8A4B-916C-9C2643217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298"/>
          <a:stretch/>
        </p:blipFill>
        <p:spPr>
          <a:xfrm>
            <a:off x="1250912" y="1288394"/>
            <a:ext cx="2976456" cy="4772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821543"/>
      </p:ext>
    </p:extLst>
  </p:cSld>
  <p:clrMapOvr>
    <a:masterClrMapping/>
  </p:clrMapOvr>
  <p:transition spd="med" advTm="34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s">
            <a:extLst>
              <a:ext uri="{FF2B5EF4-FFF2-40B4-BE49-F238E27FC236}">
                <a16:creationId xmlns:a16="http://schemas.microsoft.com/office/drawing/2014/main" id="{F65B44BD-2182-8647-BFBF-259FE4BC3A3C}"/>
              </a:ext>
            </a:extLst>
          </p:cNvPr>
          <p:cNvSpPr txBox="1"/>
          <p:nvPr/>
        </p:nvSpPr>
        <p:spPr>
          <a:xfrm>
            <a:off x="413690" y="744655"/>
            <a:ext cx="7338832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5000">
                <a:latin typeface="+mn-lt"/>
                <a:ea typeface="+mn-ea"/>
                <a:cs typeface="+mn-cs"/>
                <a:sym typeface="FreightSansLFPro"/>
              </a:defRPr>
            </a:lvl1pPr>
          </a:lstStyle>
          <a:p>
            <a:r>
              <a:rPr lang="en-US" sz="3200" dirty="0"/>
              <a:t>Techniques to Improve Performance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35783-41D7-1642-B3C4-11A7A9FD3083}"/>
              </a:ext>
            </a:extLst>
          </p:cNvPr>
          <p:cNvSpPr txBox="1"/>
          <p:nvPr/>
        </p:nvSpPr>
        <p:spPr>
          <a:xfrm>
            <a:off x="1378226" y="1616765"/>
            <a:ext cx="94355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Adjust learning schedule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Finetuning image features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Data augmentation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Diversified model ensemble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F297A-D1E5-7B4A-952A-E67E254FAD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831308"/>
      </p:ext>
    </p:extLst>
  </p:cSld>
  <p:clrMapOvr>
    <a:masterClrMapping/>
  </p:clrMapOvr>
  <p:transition spd="med" advTm="16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4.1|16|3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4.5|9.3|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8|10.1|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9.1|24.7|3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.5|8.4|10.5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7|4.3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6|2.3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21254</TotalTime>
  <Words>822</Words>
  <Application>Microsoft Macintosh PowerPoint</Application>
  <PresentationFormat>Widescreen</PresentationFormat>
  <Paragraphs>343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FreightSansLFPro</vt:lpstr>
      <vt:lpstr>Menlo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Jiang</dc:creator>
  <cp:lastModifiedBy>Tina Jiang</cp:lastModifiedBy>
  <cp:revision>433</cp:revision>
  <dcterms:created xsi:type="dcterms:W3CDTF">2018-05-31T04:24:39Z</dcterms:created>
  <dcterms:modified xsi:type="dcterms:W3CDTF">2018-06-18T19:26:53Z</dcterms:modified>
</cp:coreProperties>
</file>