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4.xml" ContentType="application/vnd.openxmlformats-officedocument.presentationml.notesSlid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5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6.xml" ContentType="application/vnd.openxmlformats-officedocument.presentationml.notesSlid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51.xml" ContentType="application/vnd.openxmlformats-officedocument.presentationml.notesSlide+xml"/>
  <Override PartName="/ppt/charts/chart2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52.xml" ContentType="application/vnd.openxmlformats-officedocument.presentationml.notesSlide+xml"/>
  <Override PartName="/ppt/charts/chart2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53.xml" ContentType="application/vnd.openxmlformats-officedocument.presentationml.notesSlide+xml"/>
  <Override PartName="/ppt/charts/chart2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25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62.xml" ContentType="application/vnd.openxmlformats-officedocument.presentationml.notesSlide+xml"/>
  <Override PartName="/ppt/charts/chart26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7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63.xml" ContentType="application/vnd.openxmlformats-officedocument.presentationml.notesSlide+xml"/>
  <Override PartName="/ppt/charts/chart28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64.xml" ContentType="application/vnd.openxmlformats-officedocument.presentationml.notesSlide+xml"/>
  <Override PartName="/ppt/charts/chart29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65.xml" ContentType="application/vnd.openxmlformats-officedocument.presentationml.notesSlide+xml"/>
  <Override PartName="/ppt/charts/chart30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charts/chart31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2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3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68.xml" ContentType="application/vnd.openxmlformats-officedocument.presentationml.notesSlide+xml"/>
  <Override PartName="/ppt/charts/chart34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5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6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69.xml" ContentType="application/vnd.openxmlformats-officedocument.presentationml.notesSlide+xml"/>
  <Override PartName="/ppt/charts/chart37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8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9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70.xml" ContentType="application/vnd.openxmlformats-officedocument.presentationml.notesSlide+xml"/>
  <Override PartName="/ppt/charts/chart40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41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2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charts/chart43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74.xml" ContentType="application/vnd.openxmlformats-officedocument.presentationml.notesSlide+xml"/>
  <Override PartName="/ppt/charts/chart44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charts/chart45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6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7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1" r:id="rId14"/>
    <p:sldId id="395" r:id="rId15"/>
    <p:sldId id="273" r:id="rId16"/>
    <p:sldId id="274" r:id="rId17"/>
    <p:sldId id="275" r:id="rId18"/>
    <p:sldId id="398" r:id="rId19"/>
    <p:sldId id="399" r:id="rId20"/>
    <p:sldId id="279" r:id="rId21"/>
    <p:sldId id="280" r:id="rId22"/>
    <p:sldId id="281" r:id="rId23"/>
    <p:sldId id="282" r:id="rId24"/>
    <p:sldId id="283" r:id="rId25"/>
    <p:sldId id="284" r:id="rId26"/>
    <p:sldId id="396" r:id="rId27"/>
    <p:sldId id="286" r:id="rId28"/>
    <p:sldId id="287" r:id="rId29"/>
    <p:sldId id="400" r:id="rId30"/>
    <p:sldId id="401" r:id="rId31"/>
    <p:sldId id="293" r:id="rId32"/>
    <p:sldId id="294" r:id="rId33"/>
    <p:sldId id="296" r:id="rId34"/>
    <p:sldId id="297" r:id="rId35"/>
    <p:sldId id="298" r:id="rId36"/>
    <p:sldId id="299" r:id="rId37"/>
    <p:sldId id="402" r:id="rId38"/>
    <p:sldId id="403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411" r:id="rId47"/>
    <p:sldId id="412" r:id="rId48"/>
    <p:sldId id="413" r:id="rId49"/>
    <p:sldId id="414" r:id="rId50"/>
    <p:sldId id="415" r:id="rId51"/>
    <p:sldId id="416" r:id="rId52"/>
    <p:sldId id="417" r:id="rId53"/>
    <p:sldId id="418" r:id="rId54"/>
    <p:sldId id="419" r:id="rId55"/>
    <p:sldId id="420" r:id="rId56"/>
    <p:sldId id="421" r:id="rId57"/>
    <p:sldId id="422" r:id="rId58"/>
    <p:sldId id="423" r:id="rId59"/>
    <p:sldId id="424" r:id="rId60"/>
    <p:sldId id="425" r:id="rId61"/>
    <p:sldId id="426" r:id="rId62"/>
    <p:sldId id="427" r:id="rId63"/>
    <p:sldId id="428" r:id="rId64"/>
    <p:sldId id="429" r:id="rId65"/>
    <p:sldId id="430" r:id="rId66"/>
    <p:sldId id="431" r:id="rId67"/>
    <p:sldId id="432" r:id="rId68"/>
    <p:sldId id="433" r:id="rId69"/>
    <p:sldId id="434" r:id="rId70"/>
    <p:sldId id="435" r:id="rId71"/>
    <p:sldId id="436" r:id="rId72"/>
    <p:sldId id="437" r:id="rId73"/>
    <p:sldId id="438" r:id="rId74"/>
    <p:sldId id="439" r:id="rId75"/>
    <p:sldId id="440" r:id="rId76"/>
    <p:sldId id="441" r:id="rId77"/>
    <p:sldId id="442" r:id="rId78"/>
    <p:sldId id="443" r:id="rId79"/>
    <p:sldId id="444" r:id="rId80"/>
    <p:sldId id="445" r:id="rId81"/>
    <p:sldId id="447" r:id="rId8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8CFCF"/>
          </a:solidFill>
        </a:fill>
      </a:tcStyle>
    </a:wholeTbl>
    <a:band2H>
      <a:tcTxStyle/>
      <a:tcStyle>
        <a:tcBdr/>
        <a:fill>
          <a:solidFill>
            <a:srgbClr val="F4E8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2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109" autoAdjust="0"/>
  </p:normalViewPr>
  <p:slideViewPr>
    <p:cSldViewPr snapToGrid="0" snapToObjects="1">
      <p:cViewPr>
        <p:scale>
          <a:sx n="50" d="100"/>
          <a:sy n="50" d="100"/>
        </p:scale>
        <p:origin x="123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pring2016\Research\VQA\vqa_workshop\analyses\data\Leaderboard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pring2016\Research\VQA\vqa_workshop\analyses\data\Leaderboard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pring2016\Research\VQA\vqa_workshop\analyses\data\Leaderboard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real_open-ended_ques-hardness-analyses2.csv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real_open-ended_ques-hardness-analyses2.csv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real_open-ended_ques-hardness-analyses2.csv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ques_hard_2017.csv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ame_diff_analysis.csv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ame_diff_analysis.csv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pair_acc_analysis.csv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pair_acc_analysis.csv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pair_acc_analysis.csv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pair_acc_analysis.csv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pring2016\Research\VQA\vqa_workshop\analyses\data\Leaderboard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vqa_cp_test_acc_one_prior_ans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pring2016\Research\VQA\vqa_workshop\analyses\data\Leaderboard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vqa_cp_test_acc_one_prior_ans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pring2016\Research\VQA\vqa_workshop\analyses\data\Leaderboard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vqa_cp_test_acc_two_prior_ans.csv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pring2016\Research\VQA\vqa_workshop\analyses\data\Leaderboard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vqa_cp_test_acc_two_prior_ans.csv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c_vqa_test_ques_ids.csv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c_vqa_test_ques_ids.csv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pring2016\Research\VQA\vqa_workshop\analyses\data\Leaderboard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pring2016\Research\VQA\vqa_workshop\analyses\data\Leaderboar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pring2016\Research\VQA\vqa_workshop\analyses\data\Leaderboard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ummer2017\cvpr\vqa_challenge_2017\challenge_analyses\statistical_significance_with_new_NUS.csv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08348"/>
          <c:y val="0.108348"/>
          <c:w val="0.78330299999999997"/>
          <c:h val="0.77080300000000002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2E578C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layout>
                <c:manualLayout>
                  <c:x val="5.0076102426241297E-2"/>
                  <c:y val="-6.8059383151552596E-3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661828491393"/>
                      <c:h val="0.3534323767060060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5.1565568208406097E-2"/>
                  <c:y val="0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7039</c:v>
                </c:pt>
                <c:pt idx="1">
                  <c:v>1844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cat>
            <c:strRef>
              <c:f>statistical_significance_with_n!$A$3:$A$22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statistical_significance_with_n!$D$3:$D$22</c:f>
              <c:numCache>
                <c:formatCode>General</c:formatCode>
                <c:ptCount val="20"/>
                <c:pt idx="0">
                  <c:v>69</c:v>
                </c:pt>
                <c:pt idx="1">
                  <c:v>68.16</c:v>
                </c:pt>
                <c:pt idx="2">
                  <c:v>68.069999999999993</c:v>
                </c:pt>
                <c:pt idx="3">
                  <c:v>67.62</c:v>
                </c:pt>
                <c:pt idx="4">
                  <c:v>67.569999999999993</c:v>
                </c:pt>
                <c:pt idx="5">
                  <c:v>65.790000000000006</c:v>
                </c:pt>
                <c:pt idx="6">
                  <c:v>65.669999999999973</c:v>
                </c:pt>
                <c:pt idx="7">
                  <c:v>65.64</c:v>
                </c:pt>
                <c:pt idx="8">
                  <c:v>65.23</c:v>
                </c:pt>
                <c:pt idx="9">
                  <c:v>65.179999999999978</c:v>
                </c:pt>
                <c:pt idx="10">
                  <c:v>64.790000000000006</c:v>
                </c:pt>
                <c:pt idx="11">
                  <c:v>64.669999999999973</c:v>
                </c:pt>
                <c:pt idx="12">
                  <c:v>63.79</c:v>
                </c:pt>
                <c:pt idx="13">
                  <c:v>63.62</c:v>
                </c:pt>
                <c:pt idx="14">
                  <c:v>63.14</c:v>
                </c:pt>
                <c:pt idx="15">
                  <c:v>63.1</c:v>
                </c:pt>
                <c:pt idx="16">
                  <c:v>62.76</c:v>
                </c:pt>
                <c:pt idx="17">
                  <c:v>62.53</c:v>
                </c:pt>
                <c:pt idx="18">
                  <c:v>62.39</c:v>
                </c:pt>
                <c:pt idx="19">
                  <c:v>62.33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273150528"/>
        <c:axId val="273151088"/>
      </c:barChart>
      <c:catAx>
        <c:axId val="27315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151088"/>
        <c:crosses val="autoZero"/>
        <c:auto val="1"/>
        <c:lblAlgn val="ctr"/>
        <c:lblOffset val="100"/>
        <c:noMultiLvlLbl val="0"/>
      </c:catAx>
      <c:valAx>
        <c:axId val="273151088"/>
        <c:scaling>
          <c:orientation val="minMax"/>
          <c:max val="70"/>
          <c:min val="5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150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273152768"/>
        <c:axId val="274085168"/>
      </c:barChart>
      <c:catAx>
        <c:axId val="27315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4085168"/>
        <c:crosses val="autoZero"/>
        <c:auto val="1"/>
        <c:lblAlgn val="ctr"/>
        <c:lblOffset val="100"/>
        <c:noMultiLvlLbl val="0"/>
      </c:catAx>
      <c:valAx>
        <c:axId val="274085168"/>
        <c:scaling>
          <c:orientation val="minMax"/>
          <c:max val="67"/>
          <c:min val="5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500">
                    <a:latin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31527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74086848"/>
        <c:axId val="274087408"/>
      </c:barChart>
      <c:catAx>
        <c:axId val="27408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4087408"/>
        <c:crosses val="autoZero"/>
        <c:auto val="1"/>
        <c:lblAlgn val="ctr"/>
        <c:lblOffset val="100"/>
        <c:noMultiLvlLbl val="0"/>
      </c:catAx>
      <c:valAx>
        <c:axId val="274087408"/>
        <c:scaling>
          <c:orientation val="minMax"/>
          <c:max val="7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408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cat>
            <c:strRef>
              <c:f>statistical_significance_with_n!$A$3:$A$22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statistical_significance_with_n!$D$3:$D$22</c:f>
              <c:numCache>
                <c:formatCode>General</c:formatCode>
                <c:ptCount val="20"/>
                <c:pt idx="0">
                  <c:v>69</c:v>
                </c:pt>
                <c:pt idx="1">
                  <c:v>68.16</c:v>
                </c:pt>
                <c:pt idx="2">
                  <c:v>68.069999999999993</c:v>
                </c:pt>
                <c:pt idx="3">
                  <c:v>67.62</c:v>
                </c:pt>
                <c:pt idx="4">
                  <c:v>67.569999999999993</c:v>
                </c:pt>
                <c:pt idx="5">
                  <c:v>65.790000000000006</c:v>
                </c:pt>
                <c:pt idx="6">
                  <c:v>65.669999999999973</c:v>
                </c:pt>
                <c:pt idx="7">
                  <c:v>65.64</c:v>
                </c:pt>
                <c:pt idx="8">
                  <c:v>65.23</c:v>
                </c:pt>
                <c:pt idx="9">
                  <c:v>65.179999999999978</c:v>
                </c:pt>
                <c:pt idx="10">
                  <c:v>64.790000000000006</c:v>
                </c:pt>
                <c:pt idx="11">
                  <c:v>64.669999999999973</c:v>
                </c:pt>
                <c:pt idx="12">
                  <c:v>63.79</c:v>
                </c:pt>
                <c:pt idx="13">
                  <c:v>63.62</c:v>
                </c:pt>
                <c:pt idx="14">
                  <c:v>63.14</c:v>
                </c:pt>
                <c:pt idx="15">
                  <c:v>63.1</c:v>
                </c:pt>
                <c:pt idx="16">
                  <c:v>62.76</c:v>
                </c:pt>
                <c:pt idx="17">
                  <c:v>62.53</c:v>
                </c:pt>
                <c:pt idx="18">
                  <c:v>62.39</c:v>
                </c:pt>
                <c:pt idx="19">
                  <c:v>62.33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274348944"/>
        <c:axId val="274349504"/>
      </c:barChart>
      <c:catAx>
        <c:axId val="27434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4349504"/>
        <c:crosses val="autoZero"/>
        <c:auto val="1"/>
        <c:lblAlgn val="ctr"/>
        <c:lblOffset val="100"/>
        <c:noMultiLvlLbl val="0"/>
      </c:catAx>
      <c:valAx>
        <c:axId val="274349504"/>
        <c:scaling>
          <c:orientation val="minMax"/>
          <c:max val="70"/>
          <c:min val="5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434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274351184"/>
        <c:axId val="274351744"/>
      </c:barChart>
      <c:catAx>
        <c:axId val="274351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4351744"/>
        <c:crosses val="autoZero"/>
        <c:auto val="1"/>
        <c:lblAlgn val="ctr"/>
        <c:lblOffset val="100"/>
        <c:noMultiLvlLbl val="0"/>
      </c:catAx>
      <c:valAx>
        <c:axId val="274351744"/>
        <c:scaling>
          <c:orientation val="minMax"/>
          <c:max val="67"/>
          <c:min val="5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500">
                    <a:latin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435118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74353424"/>
        <c:axId val="274353984"/>
      </c:barChart>
      <c:catAx>
        <c:axId val="27435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4353984"/>
        <c:crosses val="autoZero"/>
        <c:auto val="1"/>
        <c:lblAlgn val="ctr"/>
        <c:lblOffset val="100"/>
        <c:noMultiLvlLbl val="0"/>
      </c:catAx>
      <c:valAx>
        <c:axId val="274353984"/>
        <c:scaling>
          <c:orientation val="minMax"/>
          <c:max val="7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435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cat>
            <c:strRef>
              <c:f>statistical_significance_with_n!$A$3:$A$22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statistical_significance_with_n!$D$3:$D$22</c:f>
              <c:numCache>
                <c:formatCode>General</c:formatCode>
                <c:ptCount val="20"/>
                <c:pt idx="0">
                  <c:v>69</c:v>
                </c:pt>
                <c:pt idx="1">
                  <c:v>68.16</c:v>
                </c:pt>
                <c:pt idx="2">
                  <c:v>68.069999999999993</c:v>
                </c:pt>
                <c:pt idx="3">
                  <c:v>67.62</c:v>
                </c:pt>
                <c:pt idx="4">
                  <c:v>67.569999999999993</c:v>
                </c:pt>
                <c:pt idx="5">
                  <c:v>65.790000000000006</c:v>
                </c:pt>
                <c:pt idx="6">
                  <c:v>65.669999999999973</c:v>
                </c:pt>
                <c:pt idx="7">
                  <c:v>65.64</c:v>
                </c:pt>
                <c:pt idx="8">
                  <c:v>65.23</c:v>
                </c:pt>
                <c:pt idx="9">
                  <c:v>65.179999999999978</c:v>
                </c:pt>
                <c:pt idx="10">
                  <c:v>64.790000000000006</c:v>
                </c:pt>
                <c:pt idx="11">
                  <c:v>64.669999999999973</c:v>
                </c:pt>
                <c:pt idx="12">
                  <c:v>63.79</c:v>
                </c:pt>
                <c:pt idx="13">
                  <c:v>63.62</c:v>
                </c:pt>
                <c:pt idx="14">
                  <c:v>63.14</c:v>
                </c:pt>
                <c:pt idx="15">
                  <c:v>63.1</c:v>
                </c:pt>
                <c:pt idx="16">
                  <c:v>62.76</c:v>
                </c:pt>
                <c:pt idx="17">
                  <c:v>62.53</c:v>
                </c:pt>
                <c:pt idx="18">
                  <c:v>62.39</c:v>
                </c:pt>
                <c:pt idx="19">
                  <c:v>62.33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273012432"/>
        <c:axId val="273012992"/>
      </c:barChart>
      <c:catAx>
        <c:axId val="27301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012992"/>
        <c:crosses val="autoZero"/>
        <c:auto val="1"/>
        <c:lblAlgn val="ctr"/>
        <c:lblOffset val="100"/>
        <c:noMultiLvlLbl val="0"/>
      </c:catAx>
      <c:valAx>
        <c:axId val="273012992"/>
        <c:scaling>
          <c:orientation val="minMax"/>
          <c:max val="70"/>
          <c:min val="5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01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273014672"/>
        <c:axId val="273015232"/>
      </c:barChart>
      <c:catAx>
        <c:axId val="27301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3015232"/>
        <c:crosses val="autoZero"/>
        <c:auto val="1"/>
        <c:lblAlgn val="ctr"/>
        <c:lblOffset val="100"/>
        <c:noMultiLvlLbl val="0"/>
      </c:catAx>
      <c:valAx>
        <c:axId val="273015232"/>
        <c:scaling>
          <c:orientation val="minMax"/>
          <c:max val="67"/>
          <c:min val="5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500">
                    <a:latin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30146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73016912"/>
        <c:axId val="273017472"/>
      </c:barChart>
      <c:catAx>
        <c:axId val="27301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017472"/>
        <c:crosses val="autoZero"/>
        <c:auto val="1"/>
        <c:lblAlgn val="ctr"/>
        <c:lblOffset val="100"/>
        <c:noMultiLvlLbl val="0"/>
      </c:catAx>
      <c:valAx>
        <c:axId val="273017472"/>
        <c:scaling>
          <c:orientation val="minMax"/>
          <c:max val="7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016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273019152"/>
        <c:axId val="273019712"/>
      </c:barChart>
      <c:catAx>
        <c:axId val="273019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019712"/>
        <c:crosses val="autoZero"/>
        <c:auto val="1"/>
        <c:lblAlgn val="ctr"/>
        <c:lblOffset val="100"/>
        <c:noMultiLvlLbl val="0"/>
      </c:catAx>
      <c:valAx>
        <c:axId val="273019712"/>
        <c:scaling>
          <c:orientation val="minMax"/>
          <c:max val="7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019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9354099999999999"/>
          <c:y val="0.19354099999999999"/>
          <c:w val="0.61291799999999996"/>
          <c:h val="0.60041800000000001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2E578C"/>
            </a:solidFill>
            <a:ln w="12700" cap="flat">
              <a:noFill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>
                <a:outerShdw blurRad="50800" dist="25400" dir="5400000" algn="tl">
                  <a:srgbClr val="000000">
                    <a:alpha val="50000"/>
                  </a:srgbClr>
                </a:outerShdw>
              </a:effectLst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8536</c:v>
                </c:pt>
                <c:pt idx="1">
                  <c:v>7899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FF00FF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F00FF"/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1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</c:dPt>
          <c:dPt>
            <c:idx val="17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18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dPt>
            <c:idx val="19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errBars>
            <c:errBarType val="both"/>
            <c:errValType val="cust"/>
            <c:noEndCap val="0"/>
            <c:plus>
              <c:numRef>
                <c:f>statistical_significance_with_n!$F$3:$F$30</c:f>
                <c:numCache>
                  <c:formatCode>General</c:formatCode>
                  <c:ptCount val="28"/>
                  <c:pt idx="0">
                    <c:v>0.25570797000000001</c:v>
                  </c:pt>
                  <c:pt idx="1">
                    <c:v>0.26371541999999998</c:v>
                  </c:pt>
                  <c:pt idx="2">
                    <c:v>0.25978377000000002</c:v>
                  </c:pt>
                  <c:pt idx="3">
                    <c:v>0.24105092</c:v>
                  </c:pt>
                  <c:pt idx="4">
                    <c:v>0.27478027999999999</c:v>
                  </c:pt>
                  <c:pt idx="5">
                    <c:v>0.26514997000000001</c:v>
                  </c:pt>
                  <c:pt idx="6">
                    <c:v>0.25699371999999998</c:v>
                  </c:pt>
                  <c:pt idx="7">
                    <c:v>0.25342013000000002</c:v>
                  </c:pt>
                  <c:pt idx="8">
                    <c:v>0.26472215999999998</c:v>
                  </c:pt>
                  <c:pt idx="9">
                    <c:v>0.25808417</c:v>
                  </c:pt>
                  <c:pt idx="10">
                    <c:v>0.26575448000000002</c:v>
                  </c:pt>
                  <c:pt idx="11">
                    <c:v>0.26327133000000003</c:v>
                  </c:pt>
                  <c:pt idx="12">
                    <c:v>0.26328993000000001</c:v>
                  </c:pt>
                  <c:pt idx="13">
                    <c:v>0.25695885000000002</c:v>
                  </c:pt>
                  <c:pt idx="14">
                    <c:v>0.27548476999999999</c:v>
                  </c:pt>
                  <c:pt idx="15">
                    <c:v>0.27326202999999999</c:v>
                  </c:pt>
                  <c:pt idx="16">
                    <c:v>0.27873518000000003</c:v>
                  </c:pt>
                  <c:pt idx="17">
                    <c:v>0.27781213999999999</c:v>
                  </c:pt>
                  <c:pt idx="18">
                    <c:v>0.27830969999999999</c:v>
                  </c:pt>
                  <c:pt idx="19">
                    <c:v>0.26316437999999998</c:v>
                  </c:pt>
                  <c:pt idx="20">
                    <c:v>0.28246453999999999</c:v>
                  </c:pt>
                  <c:pt idx="21">
                    <c:v>0.28031388000000002</c:v>
                  </c:pt>
                  <c:pt idx="22">
                    <c:v>0.29870263000000002</c:v>
                  </c:pt>
                  <c:pt idx="23">
                    <c:v>0.27501511000000001</c:v>
                  </c:pt>
                  <c:pt idx="24">
                    <c:v>0.27576378000000001</c:v>
                  </c:pt>
                  <c:pt idx="25">
                    <c:v>0.27480121000000002</c:v>
                  </c:pt>
                  <c:pt idx="26">
                    <c:v>0.26744942999999999</c:v>
                  </c:pt>
                  <c:pt idx="27">
                    <c:v>0.25138804999999997</c:v>
                  </c:pt>
                </c:numCache>
              </c:numRef>
            </c:plus>
            <c:minus>
              <c:numRef>
                <c:f>statistical_significance_with_n!$E$3:$E$30</c:f>
                <c:numCache>
                  <c:formatCode>General</c:formatCode>
                  <c:ptCount val="28"/>
                  <c:pt idx="0">
                    <c:v>0.26119506999999997</c:v>
                  </c:pt>
                  <c:pt idx="1">
                    <c:v>0.25616368</c:v>
                  </c:pt>
                  <c:pt idx="2">
                    <c:v>0.25646826</c:v>
                  </c:pt>
                  <c:pt idx="3">
                    <c:v>0.27017902999999999</c:v>
                  </c:pt>
                  <c:pt idx="4">
                    <c:v>0.25970007000000001</c:v>
                  </c:pt>
                  <c:pt idx="5">
                    <c:v>0.27156243000000002</c:v>
                  </c:pt>
                  <c:pt idx="6">
                    <c:v>0.26725644999999998</c:v>
                  </c:pt>
                  <c:pt idx="7">
                    <c:v>0.25855381999999999</c:v>
                  </c:pt>
                  <c:pt idx="8">
                    <c:v>0.25590095000000002</c:v>
                  </c:pt>
                  <c:pt idx="9">
                    <c:v>0.26877004999999998</c:v>
                  </c:pt>
                  <c:pt idx="10">
                    <c:v>0.27328296000000002</c:v>
                  </c:pt>
                  <c:pt idx="11">
                    <c:v>0.27213904</c:v>
                  </c:pt>
                  <c:pt idx="12">
                    <c:v>0.27398046999999998</c:v>
                  </c:pt>
                  <c:pt idx="13">
                    <c:v>0.26515229000000001</c:v>
                  </c:pt>
                  <c:pt idx="14">
                    <c:v>0.26383167000000002</c:v>
                  </c:pt>
                  <c:pt idx="15">
                    <c:v>0.27898162999999998</c:v>
                  </c:pt>
                  <c:pt idx="16">
                    <c:v>0.27304348000000001</c:v>
                  </c:pt>
                  <c:pt idx="17">
                    <c:v>0.27843059999999997</c:v>
                  </c:pt>
                  <c:pt idx="18">
                    <c:v>0.26853987000000001</c:v>
                  </c:pt>
                  <c:pt idx="19">
                    <c:v>0.26647989</c:v>
                  </c:pt>
                  <c:pt idx="20">
                    <c:v>0.27173216</c:v>
                  </c:pt>
                  <c:pt idx="21">
                    <c:v>0.27918390999999998</c:v>
                  </c:pt>
                  <c:pt idx="22">
                    <c:v>0.27641944000000002</c:v>
                  </c:pt>
                  <c:pt idx="23">
                    <c:v>0.28104161999999999</c:v>
                  </c:pt>
                  <c:pt idx="24">
                    <c:v>0.29015112999999998</c:v>
                  </c:pt>
                  <c:pt idx="25">
                    <c:v>0.28534758999999998</c:v>
                  </c:pt>
                  <c:pt idx="26">
                    <c:v>0.27326202999999999</c:v>
                  </c:pt>
                  <c:pt idx="27">
                    <c:v>0.24245058999999999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statistical_significance_with_n!$A$3:$A$22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statistical_significance_with_n!$D$3:$D$22</c:f>
              <c:numCache>
                <c:formatCode>General</c:formatCode>
                <c:ptCount val="20"/>
                <c:pt idx="0">
                  <c:v>69</c:v>
                </c:pt>
                <c:pt idx="1">
                  <c:v>68.16</c:v>
                </c:pt>
                <c:pt idx="2">
                  <c:v>68.069999999999993</c:v>
                </c:pt>
                <c:pt idx="3">
                  <c:v>67.62</c:v>
                </c:pt>
                <c:pt idx="4">
                  <c:v>67.569999999999993</c:v>
                </c:pt>
                <c:pt idx="5">
                  <c:v>65.790000000000006</c:v>
                </c:pt>
                <c:pt idx="6">
                  <c:v>65.669999999999973</c:v>
                </c:pt>
                <c:pt idx="7">
                  <c:v>65.64</c:v>
                </c:pt>
                <c:pt idx="8">
                  <c:v>65.23</c:v>
                </c:pt>
                <c:pt idx="9">
                  <c:v>65.179999999999978</c:v>
                </c:pt>
                <c:pt idx="10">
                  <c:v>64.790000000000006</c:v>
                </c:pt>
                <c:pt idx="11">
                  <c:v>64.669999999999973</c:v>
                </c:pt>
                <c:pt idx="12">
                  <c:v>63.79</c:v>
                </c:pt>
                <c:pt idx="13">
                  <c:v>63.62</c:v>
                </c:pt>
                <c:pt idx="14">
                  <c:v>63.14</c:v>
                </c:pt>
                <c:pt idx="15">
                  <c:v>63.1</c:v>
                </c:pt>
                <c:pt idx="16">
                  <c:v>62.76</c:v>
                </c:pt>
                <c:pt idx="17">
                  <c:v>62.53</c:v>
                </c:pt>
                <c:pt idx="18">
                  <c:v>62.39</c:v>
                </c:pt>
                <c:pt idx="19">
                  <c:v>62.33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272817984"/>
        <c:axId val="272818544"/>
      </c:barChart>
      <c:catAx>
        <c:axId val="27281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2818544"/>
        <c:crosses val="autoZero"/>
        <c:auto val="1"/>
        <c:lblAlgn val="ctr"/>
        <c:lblOffset val="100"/>
        <c:noMultiLvlLbl val="0"/>
      </c:catAx>
      <c:valAx>
        <c:axId val="272818544"/>
        <c:scaling>
          <c:orientation val="minMax"/>
          <c:max val="7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281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'real_open-ended_ques-hardness-a'!$A$2:$A$12</c:f>
              <c:strCache>
                <c:ptCount val="11"/>
                <c:pt idx="0">
                  <c:v>0/10</c:v>
                </c:pt>
                <c:pt idx="1">
                  <c:v>1/10</c:v>
                </c:pt>
                <c:pt idx="2">
                  <c:v>2/10</c:v>
                </c:pt>
                <c:pt idx="3">
                  <c:v>3/10</c:v>
                </c:pt>
                <c:pt idx="4">
                  <c:v>4/10</c:v>
                </c:pt>
                <c:pt idx="5">
                  <c:v>5/10</c:v>
                </c:pt>
                <c:pt idx="6">
                  <c:v>6/10</c:v>
                </c:pt>
                <c:pt idx="7">
                  <c:v>7/10</c:v>
                </c:pt>
                <c:pt idx="8">
                  <c:v>8/10</c:v>
                </c:pt>
                <c:pt idx="9">
                  <c:v>9/10</c:v>
                </c:pt>
                <c:pt idx="10">
                  <c:v>10/10</c:v>
                </c:pt>
              </c:strCache>
            </c:strRef>
          </c:cat>
          <c:val>
            <c:numRef>
              <c:f>'real_open-ended_ques-hardness-a'!$B$2:$B$12</c:f>
              <c:numCache>
                <c:formatCode>General</c:formatCode>
                <c:ptCount val="11"/>
                <c:pt idx="0">
                  <c:v>14.73</c:v>
                </c:pt>
                <c:pt idx="1">
                  <c:v>5.28</c:v>
                </c:pt>
                <c:pt idx="2">
                  <c:v>3.82</c:v>
                </c:pt>
                <c:pt idx="3">
                  <c:v>3.28</c:v>
                </c:pt>
                <c:pt idx="4">
                  <c:v>3.17</c:v>
                </c:pt>
                <c:pt idx="5">
                  <c:v>3.26</c:v>
                </c:pt>
                <c:pt idx="6">
                  <c:v>3.43</c:v>
                </c:pt>
                <c:pt idx="7">
                  <c:v>4.1499999999999986</c:v>
                </c:pt>
                <c:pt idx="8">
                  <c:v>5.34</c:v>
                </c:pt>
                <c:pt idx="9">
                  <c:v>7.9</c:v>
                </c:pt>
                <c:pt idx="10">
                  <c:v>45.62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273742624"/>
        <c:axId val="273743184"/>
      </c:barChart>
      <c:catAx>
        <c:axId val="2737426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0" i="0" baseline="0" dirty="0" smtClean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Number of top 10 teams</a:t>
                </a:r>
                <a:endParaRPr lang="en-US" sz="20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743184"/>
        <c:crosses val="autoZero"/>
        <c:auto val="1"/>
        <c:lblAlgn val="ctr"/>
        <c:lblOffset val="100"/>
        <c:noMultiLvlLbl val="0"/>
      </c:catAx>
      <c:valAx>
        <c:axId val="273743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0" i="0" baseline="0" dirty="0" smtClean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Percentage of questions </a:t>
                </a:r>
                <a:endParaRPr lang="en-US" sz="2000" dirty="0" smtClean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US" sz="2000" b="0" i="0" baseline="0" dirty="0" smtClean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correctly answered by teams</a:t>
                </a:r>
                <a:endParaRPr lang="en-US" sz="20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742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cat>
            <c:strRef>
              <c:f>'real_open-ended_ques-hardness-a'!$A$2:$A$12</c:f>
              <c:strCache>
                <c:ptCount val="11"/>
                <c:pt idx="0">
                  <c:v>0/10</c:v>
                </c:pt>
                <c:pt idx="1">
                  <c:v>1/10</c:v>
                </c:pt>
                <c:pt idx="2">
                  <c:v>2/10</c:v>
                </c:pt>
                <c:pt idx="3">
                  <c:v>3/10</c:v>
                </c:pt>
                <c:pt idx="4">
                  <c:v>4/10</c:v>
                </c:pt>
                <c:pt idx="5">
                  <c:v>5/10</c:v>
                </c:pt>
                <c:pt idx="6">
                  <c:v>6/10</c:v>
                </c:pt>
                <c:pt idx="7">
                  <c:v>7/10</c:v>
                </c:pt>
                <c:pt idx="8">
                  <c:v>8/10</c:v>
                </c:pt>
                <c:pt idx="9">
                  <c:v>9/10</c:v>
                </c:pt>
                <c:pt idx="10">
                  <c:v>10/10</c:v>
                </c:pt>
              </c:strCache>
            </c:strRef>
          </c:cat>
          <c:val>
            <c:numRef>
              <c:f>'real_open-ended_ques-hardness-a'!$B$2:$B$12</c:f>
              <c:numCache>
                <c:formatCode>General</c:formatCode>
                <c:ptCount val="11"/>
                <c:pt idx="0">
                  <c:v>14.73</c:v>
                </c:pt>
                <c:pt idx="1">
                  <c:v>5.28</c:v>
                </c:pt>
                <c:pt idx="2">
                  <c:v>3.82</c:v>
                </c:pt>
                <c:pt idx="3">
                  <c:v>3.28</c:v>
                </c:pt>
                <c:pt idx="4">
                  <c:v>3.17</c:v>
                </c:pt>
                <c:pt idx="5">
                  <c:v>3.26</c:v>
                </c:pt>
                <c:pt idx="6">
                  <c:v>3.43</c:v>
                </c:pt>
                <c:pt idx="7">
                  <c:v>4.1499999999999986</c:v>
                </c:pt>
                <c:pt idx="8">
                  <c:v>5.34</c:v>
                </c:pt>
                <c:pt idx="9">
                  <c:v>7.9</c:v>
                </c:pt>
                <c:pt idx="10">
                  <c:v>45.62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273745424"/>
        <c:axId val="273745984"/>
      </c:barChart>
      <c:catAx>
        <c:axId val="273745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0" i="0" baseline="0" dirty="0" smtClean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Number of top 10 teams</a:t>
                </a:r>
                <a:endParaRPr lang="en-US" sz="20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745984"/>
        <c:crosses val="autoZero"/>
        <c:auto val="1"/>
        <c:lblAlgn val="ctr"/>
        <c:lblOffset val="100"/>
        <c:noMultiLvlLbl val="0"/>
      </c:catAx>
      <c:valAx>
        <c:axId val="273745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0" i="0" baseline="0" dirty="0" smtClean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Percentage of questions </a:t>
                </a:r>
                <a:endParaRPr lang="en-US" sz="2000" dirty="0" smtClean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US" sz="2000" b="0" i="0" baseline="0" dirty="0" smtClean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correctly answered by teams</a:t>
                </a:r>
                <a:endParaRPr lang="en-US" sz="20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74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cat>
            <c:strRef>
              <c:f>'real_open-ended_ques-hardness-a'!$A$2:$A$12</c:f>
              <c:strCache>
                <c:ptCount val="11"/>
                <c:pt idx="0">
                  <c:v>0/10</c:v>
                </c:pt>
                <c:pt idx="1">
                  <c:v>1/10</c:v>
                </c:pt>
                <c:pt idx="2">
                  <c:v>2/10</c:v>
                </c:pt>
                <c:pt idx="3">
                  <c:v>3/10</c:v>
                </c:pt>
                <c:pt idx="4">
                  <c:v>4/10</c:v>
                </c:pt>
                <c:pt idx="5">
                  <c:v>5/10</c:v>
                </c:pt>
                <c:pt idx="6">
                  <c:v>6/10</c:v>
                </c:pt>
                <c:pt idx="7">
                  <c:v>7/10</c:v>
                </c:pt>
                <c:pt idx="8">
                  <c:v>8/10</c:v>
                </c:pt>
                <c:pt idx="9">
                  <c:v>9/10</c:v>
                </c:pt>
                <c:pt idx="10">
                  <c:v>10/10</c:v>
                </c:pt>
              </c:strCache>
            </c:strRef>
          </c:cat>
          <c:val>
            <c:numRef>
              <c:f>'real_open-ended_ques-hardness-a'!$B$2:$B$12</c:f>
              <c:numCache>
                <c:formatCode>General</c:formatCode>
                <c:ptCount val="11"/>
                <c:pt idx="0">
                  <c:v>14.73</c:v>
                </c:pt>
                <c:pt idx="1">
                  <c:v>5.28</c:v>
                </c:pt>
                <c:pt idx="2">
                  <c:v>3.82</c:v>
                </c:pt>
                <c:pt idx="3">
                  <c:v>3.28</c:v>
                </c:pt>
                <c:pt idx="4">
                  <c:v>3.17</c:v>
                </c:pt>
                <c:pt idx="5">
                  <c:v>3.26</c:v>
                </c:pt>
                <c:pt idx="6">
                  <c:v>3.43</c:v>
                </c:pt>
                <c:pt idx="7">
                  <c:v>4.1499999999999986</c:v>
                </c:pt>
                <c:pt idx="8">
                  <c:v>5.34</c:v>
                </c:pt>
                <c:pt idx="9">
                  <c:v>7.9</c:v>
                </c:pt>
                <c:pt idx="10">
                  <c:v>45.62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273748224"/>
        <c:axId val="273748784"/>
      </c:barChart>
      <c:catAx>
        <c:axId val="273748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0" i="0" baseline="0" dirty="0" smtClean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Number of top 10 teams</a:t>
                </a:r>
                <a:endParaRPr lang="en-US" sz="20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748784"/>
        <c:crosses val="autoZero"/>
        <c:auto val="1"/>
        <c:lblAlgn val="ctr"/>
        <c:lblOffset val="100"/>
        <c:noMultiLvlLbl val="0"/>
      </c:catAx>
      <c:valAx>
        <c:axId val="27374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0" i="0" baseline="0" dirty="0" smtClean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Percentage of questions </a:t>
                </a:r>
                <a:endParaRPr lang="en-US" sz="2000" dirty="0" smtClean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US" sz="2000" b="0" i="0" baseline="0" dirty="0" smtClean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correctly answered by teams</a:t>
                </a:r>
                <a:endParaRPr lang="en-US" sz="20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74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2017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cat>
            <c:strRef>
              <c:f>ques_hard_2017!$A$2:$A$12</c:f>
              <c:strCache>
                <c:ptCount val="11"/>
                <c:pt idx="0">
                  <c:v>0/10</c:v>
                </c:pt>
                <c:pt idx="1">
                  <c:v>1/10</c:v>
                </c:pt>
                <c:pt idx="2">
                  <c:v>2/10</c:v>
                </c:pt>
                <c:pt idx="3">
                  <c:v>3/10</c:v>
                </c:pt>
                <c:pt idx="4">
                  <c:v>4/10</c:v>
                </c:pt>
                <c:pt idx="5">
                  <c:v>5/10</c:v>
                </c:pt>
                <c:pt idx="6">
                  <c:v>6/10</c:v>
                </c:pt>
                <c:pt idx="7">
                  <c:v>7/10</c:v>
                </c:pt>
                <c:pt idx="8">
                  <c:v>8/10</c:v>
                </c:pt>
                <c:pt idx="9">
                  <c:v>9/10</c:v>
                </c:pt>
                <c:pt idx="10">
                  <c:v>10/10</c:v>
                </c:pt>
              </c:strCache>
            </c:strRef>
          </c:cat>
          <c:val>
            <c:numRef>
              <c:f>ques_hard_2017!$C$2:$C$12</c:f>
              <c:numCache>
                <c:formatCode>General</c:formatCode>
                <c:ptCount val="11"/>
                <c:pt idx="0">
                  <c:v>15.14</c:v>
                </c:pt>
                <c:pt idx="1">
                  <c:v>5.34</c:v>
                </c:pt>
                <c:pt idx="2">
                  <c:v>3.71</c:v>
                </c:pt>
                <c:pt idx="3">
                  <c:v>3.18</c:v>
                </c:pt>
                <c:pt idx="4">
                  <c:v>3.13</c:v>
                </c:pt>
                <c:pt idx="5">
                  <c:v>3.25</c:v>
                </c:pt>
                <c:pt idx="6">
                  <c:v>3.35</c:v>
                </c:pt>
                <c:pt idx="7">
                  <c:v>4.0999999999999996</c:v>
                </c:pt>
                <c:pt idx="8">
                  <c:v>5.24</c:v>
                </c:pt>
                <c:pt idx="9">
                  <c:v>7.97</c:v>
                </c:pt>
                <c:pt idx="10">
                  <c:v>45.58</c:v>
                </c:pt>
              </c:numCache>
            </c:numRef>
          </c:val>
        </c:ser>
        <c:ser>
          <c:idx val="1"/>
          <c:order val="1"/>
          <c:tx>
            <c:v>2016</c:v>
          </c:tx>
          <c:spPr>
            <a:pattFill prst="wdDnDiag">
              <a:fgClr>
                <a:schemeClr val="accent2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DnDiag">
                <a:fgClr>
                  <a:srgbClr val="00B0F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pattFill prst="wdDnDiag">
                <a:fgClr>
                  <a:srgbClr val="92D050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</c:dPt>
          <c:cat>
            <c:strRef>
              <c:f>ques_hard_2017!$A$2:$A$12</c:f>
              <c:strCache>
                <c:ptCount val="11"/>
                <c:pt idx="0">
                  <c:v>0/10</c:v>
                </c:pt>
                <c:pt idx="1">
                  <c:v>1/10</c:v>
                </c:pt>
                <c:pt idx="2">
                  <c:v>2/10</c:v>
                </c:pt>
                <c:pt idx="3">
                  <c:v>3/10</c:v>
                </c:pt>
                <c:pt idx="4">
                  <c:v>4/10</c:v>
                </c:pt>
                <c:pt idx="5">
                  <c:v>5/10</c:v>
                </c:pt>
                <c:pt idx="6">
                  <c:v>6/10</c:v>
                </c:pt>
                <c:pt idx="7">
                  <c:v>7/10</c:v>
                </c:pt>
                <c:pt idx="8">
                  <c:v>8/10</c:v>
                </c:pt>
                <c:pt idx="9">
                  <c:v>9/10</c:v>
                </c:pt>
                <c:pt idx="10">
                  <c:v>10/10</c:v>
                </c:pt>
              </c:strCache>
            </c:strRef>
          </c:cat>
          <c:val>
            <c:numRef>
              <c:f>ques_hard_2017!$B$2:$B$12</c:f>
              <c:numCache>
                <c:formatCode>General</c:formatCode>
                <c:ptCount val="11"/>
                <c:pt idx="0">
                  <c:v>19.41</c:v>
                </c:pt>
                <c:pt idx="1">
                  <c:v>5.07</c:v>
                </c:pt>
                <c:pt idx="2">
                  <c:v>3.6</c:v>
                </c:pt>
                <c:pt idx="3">
                  <c:v>3.23</c:v>
                </c:pt>
                <c:pt idx="4">
                  <c:v>3.17</c:v>
                </c:pt>
                <c:pt idx="5">
                  <c:v>3.18</c:v>
                </c:pt>
                <c:pt idx="6">
                  <c:v>3.44</c:v>
                </c:pt>
                <c:pt idx="7">
                  <c:v>3.76</c:v>
                </c:pt>
                <c:pt idx="8">
                  <c:v>4.96</c:v>
                </c:pt>
                <c:pt idx="9">
                  <c:v>8.15</c:v>
                </c:pt>
                <c:pt idx="10">
                  <c:v>42.02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7"/>
        <c:axId val="274915392"/>
        <c:axId val="274915952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ques_hard_2017!$A$2:$A$12</c15:sqref>
                        </c15:formulaRef>
                      </c:ext>
                    </c:extLst>
                    <c:strCache>
                      <c:ptCount val="11"/>
                      <c:pt idx="0">
                        <c:v>0/10</c:v>
                      </c:pt>
                      <c:pt idx="1">
                        <c:v>1/10</c:v>
                      </c:pt>
                      <c:pt idx="2">
                        <c:v>2/10</c:v>
                      </c:pt>
                      <c:pt idx="3">
                        <c:v>3/10</c:v>
                      </c:pt>
                      <c:pt idx="4">
                        <c:v>4/10</c:v>
                      </c:pt>
                      <c:pt idx="5">
                        <c:v>5/10</c:v>
                      </c:pt>
                      <c:pt idx="6">
                        <c:v>6/10</c:v>
                      </c:pt>
                      <c:pt idx="7">
                        <c:v>7/10</c:v>
                      </c:pt>
                      <c:pt idx="8">
                        <c:v>8/10</c:v>
                      </c:pt>
                      <c:pt idx="9">
                        <c:v>9/10</c:v>
                      </c:pt>
                      <c:pt idx="10">
                        <c:v>10/10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ques_hard_2017!$B$2:$B$12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19.41</c:v>
                      </c:pt>
                      <c:pt idx="1">
                        <c:v>5.07</c:v>
                      </c:pt>
                      <c:pt idx="2">
                        <c:v>3.6</c:v>
                      </c:pt>
                      <c:pt idx="3">
                        <c:v>3.23</c:v>
                      </c:pt>
                      <c:pt idx="4">
                        <c:v>3.17</c:v>
                      </c:pt>
                      <c:pt idx="5">
                        <c:v>3.18</c:v>
                      </c:pt>
                      <c:pt idx="6">
                        <c:v>3.44</c:v>
                      </c:pt>
                      <c:pt idx="7">
                        <c:v>3.76</c:v>
                      </c:pt>
                      <c:pt idx="8">
                        <c:v>4.96</c:v>
                      </c:pt>
                      <c:pt idx="9">
                        <c:v>8.15</c:v>
                      </c:pt>
                      <c:pt idx="10">
                        <c:v>42.02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2749153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0" i="0" baseline="0" dirty="0" smtClean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Number of top 10 teams</a:t>
                </a:r>
                <a:endParaRPr lang="en-US" sz="20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4915952"/>
        <c:crosses val="autoZero"/>
        <c:auto val="1"/>
        <c:lblAlgn val="ctr"/>
        <c:lblOffset val="100"/>
        <c:noMultiLvlLbl val="0"/>
      </c:catAx>
      <c:valAx>
        <c:axId val="27491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0" i="0" baseline="0" dirty="0" smtClean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Percentage of questions </a:t>
                </a:r>
                <a:endParaRPr lang="en-US" sz="2000" dirty="0" smtClean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defRPr/>
                </a:pPr>
                <a:r>
                  <a:rPr lang="en-US" sz="2000" b="0" i="0" baseline="0" dirty="0" smtClean="0"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correctly answered by teams</a:t>
                </a:r>
                <a:endParaRPr lang="en-US" sz="2000" dirty="0"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491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Percentage of Questions with Different Answers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same_diff_analysis!$A$2:$A$21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same_diff_analysis!$C$2:$C$21</c:f>
              <c:numCache>
                <c:formatCode>General</c:formatCode>
                <c:ptCount val="20"/>
                <c:pt idx="0">
                  <c:v>63.632083549999997</c:v>
                </c:pt>
                <c:pt idx="1">
                  <c:v>61.75740454999999</c:v>
                </c:pt>
                <c:pt idx="2">
                  <c:v>60.935627459999971</c:v>
                </c:pt>
                <c:pt idx="3">
                  <c:v>59.587399419999997</c:v>
                </c:pt>
                <c:pt idx="4">
                  <c:v>64.667865090000006</c:v>
                </c:pt>
                <c:pt idx="5">
                  <c:v>60.854305770000003</c:v>
                </c:pt>
                <c:pt idx="6">
                  <c:v>54.568995039999997</c:v>
                </c:pt>
                <c:pt idx="7">
                  <c:v>58.200650570000001</c:v>
                </c:pt>
                <c:pt idx="8">
                  <c:v>58.91542544</c:v>
                </c:pt>
                <c:pt idx="9">
                  <c:v>56.06702619</c:v>
                </c:pt>
                <c:pt idx="10">
                  <c:v>58.262711860000003</c:v>
                </c:pt>
                <c:pt idx="11">
                  <c:v>52.726416710000002</c:v>
                </c:pt>
                <c:pt idx="12">
                  <c:v>57.757661359999993</c:v>
                </c:pt>
                <c:pt idx="13">
                  <c:v>55.634737199999996</c:v>
                </c:pt>
                <c:pt idx="14">
                  <c:v>58.682160590000002</c:v>
                </c:pt>
                <c:pt idx="15">
                  <c:v>59.21075158</c:v>
                </c:pt>
                <c:pt idx="16">
                  <c:v>56.867402839999997</c:v>
                </c:pt>
                <c:pt idx="17">
                  <c:v>56.713319640000002</c:v>
                </c:pt>
                <c:pt idx="18">
                  <c:v>57.937425099999999</c:v>
                </c:pt>
                <c:pt idx="19">
                  <c:v>61.162472180000002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4918192"/>
        <c:axId val="274918752"/>
      </c:barChart>
      <c:catAx>
        <c:axId val="274918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4918752"/>
        <c:crosses val="autoZero"/>
        <c:auto val="1"/>
        <c:lblAlgn val="ctr"/>
        <c:lblOffset val="100"/>
        <c:noMultiLvlLbl val="0"/>
      </c:catAx>
      <c:valAx>
        <c:axId val="27491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Percentage of Questions with Different </a:t>
                </a:r>
                <a:r>
                  <a:rPr lang="en-US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Answers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4918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Percentage of Questions with Different Answers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same_diff_analysis!$A$2:$A$21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same_diff_analysis!$C$2:$C$21</c:f>
              <c:numCache>
                <c:formatCode>General</c:formatCode>
                <c:ptCount val="20"/>
                <c:pt idx="0">
                  <c:v>63.632083549999997</c:v>
                </c:pt>
                <c:pt idx="1">
                  <c:v>61.75740454999999</c:v>
                </c:pt>
                <c:pt idx="2">
                  <c:v>60.935627459999971</c:v>
                </c:pt>
                <c:pt idx="3">
                  <c:v>59.587399419999997</c:v>
                </c:pt>
                <c:pt idx="4">
                  <c:v>64.667865090000006</c:v>
                </c:pt>
                <c:pt idx="5">
                  <c:v>60.854305770000003</c:v>
                </c:pt>
                <c:pt idx="6">
                  <c:v>54.568995039999997</c:v>
                </c:pt>
                <c:pt idx="7">
                  <c:v>58.200650570000001</c:v>
                </c:pt>
                <c:pt idx="8">
                  <c:v>58.91542544</c:v>
                </c:pt>
                <c:pt idx="9">
                  <c:v>56.06702619</c:v>
                </c:pt>
                <c:pt idx="10">
                  <c:v>58.262711860000003</c:v>
                </c:pt>
                <c:pt idx="11">
                  <c:v>52.726416710000002</c:v>
                </c:pt>
                <c:pt idx="12">
                  <c:v>57.757661359999993</c:v>
                </c:pt>
                <c:pt idx="13">
                  <c:v>55.634737199999996</c:v>
                </c:pt>
                <c:pt idx="14">
                  <c:v>58.682160590000002</c:v>
                </c:pt>
                <c:pt idx="15">
                  <c:v>59.21075158</c:v>
                </c:pt>
                <c:pt idx="16">
                  <c:v>56.867402839999997</c:v>
                </c:pt>
                <c:pt idx="17">
                  <c:v>56.713319640000002</c:v>
                </c:pt>
                <c:pt idx="18">
                  <c:v>57.937425099999999</c:v>
                </c:pt>
                <c:pt idx="19">
                  <c:v>61.162472180000002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183248"/>
        <c:axId val="276183808"/>
      </c:barChart>
      <c:catAx>
        <c:axId val="276183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6183808"/>
        <c:crosses val="autoZero"/>
        <c:auto val="1"/>
        <c:lblAlgn val="ctr"/>
        <c:lblOffset val="100"/>
        <c:noMultiLvlLbl val="0"/>
      </c:catAx>
      <c:valAx>
        <c:axId val="27618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Percentage of Questions with Different </a:t>
                </a:r>
                <a:r>
                  <a:rPr lang="en-US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Answers</a:t>
                </a: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6183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pair_acc_analysis!$B$1</c:f>
              <c:strCache>
                <c:ptCount val="1"/>
                <c:pt idx="0">
                  <c:v>VQA Accuracy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pair_acc_analysis!$A$2:$A$21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pair_acc_analysis!$B$2:$B$21</c:f>
              <c:numCache>
                <c:formatCode>General</c:formatCode>
                <c:ptCount val="20"/>
                <c:pt idx="0">
                  <c:v>69</c:v>
                </c:pt>
                <c:pt idx="1">
                  <c:v>68.16</c:v>
                </c:pt>
                <c:pt idx="2">
                  <c:v>68.069999999999993</c:v>
                </c:pt>
                <c:pt idx="3">
                  <c:v>67.62</c:v>
                </c:pt>
                <c:pt idx="4">
                  <c:v>67.569999999999993</c:v>
                </c:pt>
                <c:pt idx="5">
                  <c:v>65.790000000000006</c:v>
                </c:pt>
                <c:pt idx="6">
                  <c:v>65.669999999999973</c:v>
                </c:pt>
                <c:pt idx="7">
                  <c:v>65.64</c:v>
                </c:pt>
                <c:pt idx="8">
                  <c:v>65.23</c:v>
                </c:pt>
                <c:pt idx="9">
                  <c:v>65.179999999999978</c:v>
                </c:pt>
                <c:pt idx="10">
                  <c:v>64.790000000000006</c:v>
                </c:pt>
                <c:pt idx="11">
                  <c:v>64.669999999999973</c:v>
                </c:pt>
                <c:pt idx="12">
                  <c:v>63.79</c:v>
                </c:pt>
                <c:pt idx="13">
                  <c:v>63.62</c:v>
                </c:pt>
                <c:pt idx="14">
                  <c:v>63.14</c:v>
                </c:pt>
                <c:pt idx="15">
                  <c:v>63.1</c:v>
                </c:pt>
                <c:pt idx="16">
                  <c:v>62.76</c:v>
                </c:pt>
                <c:pt idx="17">
                  <c:v>62.53</c:v>
                </c:pt>
                <c:pt idx="18">
                  <c:v>62.39</c:v>
                </c:pt>
                <c:pt idx="19">
                  <c:v>62.33</c:v>
                </c:pt>
              </c:numCache>
            </c:numRef>
          </c:val>
        </c:ser>
        <c:ser>
          <c:idx val="1"/>
          <c:order val="1"/>
          <c:tx>
            <c:strRef>
              <c:f>pair_acc_analysis!$C$1</c:f>
              <c:strCache>
                <c:ptCount val="1"/>
                <c:pt idx="0">
                  <c:v>Pairwise Accuracy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pair_acc_analysis!$A$2:$A$21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pair_acc_analysis!$C$2:$C$21</c:f>
              <c:numCache>
                <c:formatCode>General</c:formatCode>
                <c:ptCount val="20"/>
                <c:pt idx="0">
                  <c:v>52.737116929999999</c:v>
                </c:pt>
                <c:pt idx="1">
                  <c:v>50.684814240000001</c:v>
                </c:pt>
                <c:pt idx="2">
                  <c:v>50.704074640000002</c:v>
                </c:pt>
                <c:pt idx="3">
                  <c:v>48.320065059999997</c:v>
                </c:pt>
                <c:pt idx="4">
                  <c:v>49.146122239999997</c:v>
                </c:pt>
                <c:pt idx="5">
                  <c:v>47.474747469999969</c:v>
                </c:pt>
                <c:pt idx="6">
                  <c:v>46.494607090000002</c:v>
                </c:pt>
                <c:pt idx="7">
                  <c:v>46.877675059999987</c:v>
                </c:pt>
                <c:pt idx="8">
                  <c:v>46.7257319</c:v>
                </c:pt>
                <c:pt idx="9">
                  <c:v>46.417565489999987</c:v>
                </c:pt>
                <c:pt idx="10">
                  <c:v>45.951035779999998</c:v>
                </c:pt>
                <c:pt idx="11">
                  <c:v>45.486646120000003</c:v>
                </c:pt>
                <c:pt idx="12">
                  <c:v>44.637048450000002</c:v>
                </c:pt>
                <c:pt idx="13">
                  <c:v>44.003595269999998</c:v>
                </c:pt>
                <c:pt idx="14">
                  <c:v>41.89351139</c:v>
                </c:pt>
                <c:pt idx="15">
                  <c:v>44.311761679999968</c:v>
                </c:pt>
                <c:pt idx="16">
                  <c:v>43.350881699999967</c:v>
                </c:pt>
                <c:pt idx="17">
                  <c:v>43.57986645999997</c:v>
                </c:pt>
                <c:pt idx="18">
                  <c:v>42.561205270000002</c:v>
                </c:pt>
                <c:pt idx="19">
                  <c:v>43.17967814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5"/>
        <c:axId val="276186608"/>
        <c:axId val="276187168"/>
      </c:barChart>
      <c:catAx>
        <c:axId val="27618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6187168"/>
        <c:crosses val="autoZero"/>
        <c:auto val="1"/>
        <c:lblAlgn val="ctr"/>
        <c:lblOffset val="100"/>
        <c:noMultiLvlLbl val="0"/>
      </c:catAx>
      <c:valAx>
        <c:axId val="276187168"/>
        <c:scaling>
          <c:orientation val="minMax"/>
          <c:max val="7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618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35736826984101"/>
          <c:y val="4.1285664692040397E-2"/>
          <c:w val="0.82677857432430102"/>
          <c:h val="0.4629539531288480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pair_acc_analysis!$C$1</c:f>
              <c:strCache>
                <c:ptCount val="1"/>
                <c:pt idx="0">
                  <c:v>Pairwise Accuracy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pair_acc_analysis!$A$2:$A$21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pair_acc_analysis!$C$2:$C$21</c:f>
              <c:numCache>
                <c:formatCode>General</c:formatCode>
                <c:ptCount val="20"/>
                <c:pt idx="0">
                  <c:v>52.737116929999999</c:v>
                </c:pt>
                <c:pt idx="1">
                  <c:v>50.684814240000001</c:v>
                </c:pt>
                <c:pt idx="2">
                  <c:v>50.704074640000002</c:v>
                </c:pt>
                <c:pt idx="3">
                  <c:v>48.320065059999997</c:v>
                </c:pt>
                <c:pt idx="4">
                  <c:v>49.146122239999997</c:v>
                </c:pt>
                <c:pt idx="5">
                  <c:v>47.474747469999969</c:v>
                </c:pt>
                <c:pt idx="6">
                  <c:v>46.494607090000002</c:v>
                </c:pt>
                <c:pt idx="7">
                  <c:v>46.877675059999987</c:v>
                </c:pt>
                <c:pt idx="8">
                  <c:v>46.7257319</c:v>
                </c:pt>
                <c:pt idx="9">
                  <c:v>46.417565489999987</c:v>
                </c:pt>
                <c:pt idx="10">
                  <c:v>45.951035779999998</c:v>
                </c:pt>
                <c:pt idx="11">
                  <c:v>45.486646120000003</c:v>
                </c:pt>
                <c:pt idx="12">
                  <c:v>44.637048450000002</c:v>
                </c:pt>
                <c:pt idx="13">
                  <c:v>44.003595269999998</c:v>
                </c:pt>
                <c:pt idx="14">
                  <c:v>41.89351139</c:v>
                </c:pt>
                <c:pt idx="15">
                  <c:v>44.311761679999968</c:v>
                </c:pt>
                <c:pt idx="16">
                  <c:v>43.350881699999967</c:v>
                </c:pt>
                <c:pt idx="17">
                  <c:v>43.57986645999997</c:v>
                </c:pt>
                <c:pt idx="18">
                  <c:v>42.561205270000002</c:v>
                </c:pt>
                <c:pt idx="19">
                  <c:v>43.17967814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5"/>
        <c:axId val="276189408"/>
        <c:axId val="276189968"/>
      </c:barChart>
      <c:catAx>
        <c:axId val="27618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6189968"/>
        <c:crosses val="autoZero"/>
        <c:auto val="1"/>
        <c:lblAlgn val="ctr"/>
        <c:lblOffset val="100"/>
        <c:noMultiLvlLbl val="0"/>
      </c:catAx>
      <c:valAx>
        <c:axId val="276189968"/>
        <c:scaling>
          <c:orientation val="minMax"/>
          <c:max val="7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618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35736826984101"/>
          <c:y val="4.1285664692040397E-2"/>
          <c:w val="0.82677857432430102"/>
          <c:h val="0.4629539531288480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pair_acc_analysis!$C$1</c:f>
              <c:strCache>
                <c:ptCount val="1"/>
                <c:pt idx="0">
                  <c:v>Pairwise Accuracy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pair_acc_analysis!$A$2:$A$21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pair_acc_analysis!$C$2:$C$21</c:f>
              <c:numCache>
                <c:formatCode>General</c:formatCode>
                <c:ptCount val="20"/>
                <c:pt idx="0">
                  <c:v>52.737116929999999</c:v>
                </c:pt>
                <c:pt idx="1">
                  <c:v>50.684814240000001</c:v>
                </c:pt>
                <c:pt idx="2">
                  <c:v>50.704074640000002</c:v>
                </c:pt>
                <c:pt idx="3">
                  <c:v>48.320065059999997</c:v>
                </c:pt>
                <c:pt idx="4">
                  <c:v>49.146122239999997</c:v>
                </c:pt>
                <c:pt idx="5">
                  <c:v>47.474747469999969</c:v>
                </c:pt>
                <c:pt idx="6">
                  <c:v>46.494607090000002</c:v>
                </c:pt>
                <c:pt idx="7">
                  <c:v>46.877675059999987</c:v>
                </c:pt>
                <c:pt idx="8">
                  <c:v>46.7257319</c:v>
                </c:pt>
                <c:pt idx="9">
                  <c:v>46.417565489999987</c:v>
                </c:pt>
                <c:pt idx="10">
                  <c:v>45.951035779999998</c:v>
                </c:pt>
                <c:pt idx="11">
                  <c:v>45.486646120000003</c:v>
                </c:pt>
                <c:pt idx="12">
                  <c:v>44.637048450000002</c:v>
                </c:pt>
                <c:pt idx="13">
                  <c:v>44.003595269999998</c:v>
                </c:pt>
                <c:pt idx="14">
                  <c:v>41.89351139</c:v>
                </c:pt>
                <c:pt idx="15">
                  <c:v>44.311761679999968</c:v>
                </c:pt>
                <c:pt idx="16">
                  <c:v>43.350881699999967</c:v>
                </c:pt>
                <c:pt idx="17">
                  <c:v>43.57986645999997</c:v>
                </c:pt>
                <c:pt idx="18">
                  <c:v>42.561205270000002</c:v>
                </c:pt>
                <c:pt idx="19">
                  <c:v>43.17967814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5"/>
        <c:axId val="275897632"/>
        <c:axId val="275898192"/>
      </c:barChart>
      <c:catAx>
        <c:axId val="27589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898192"/>
        <c:crosses val="autoZero"/>
        <c:auto val="1"/>
        <c:lblAlgn val="ctr"/>
        <c:lblOffset val="100"/>
        <c:noMultiLvlLbl val="0"/>
      </c:catAx>
      <c:valAx>
        <c:axId val="275898192"/>
        <c:scaling>
          <c:orientation val="minMax"/>
          <c:max val="7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89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30757899999999999"/>
          <c:y val="0.30757899999999999"/>
          <c:w val="0.38484299999999999"/>
          <c:h val="0.37234299999999998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2E578C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solidFill>
                <a:srgbClr val="E7A13D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solidFill>
                <a:srgbClr val="BC2D30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bubble3D val="0"/>
            <c:spPr>
              <a:solidFill>
                <a:srgbClr val="6F3D79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bubble3D val="0"/>
            <c:spPr>
              <a:solidFill>
                <a:srgbClr val="7D807F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bubble3D val="0"/>
            <c:spPr>
              <a:solidFill>
                <a:srgbClr val="41699B"/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bubble3D val="0"/>
            <c:spPr>
              <a:solidFill>
                <a:srgbClr val="6EA45A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6.4919787843080903E-2"/>
                  <c:y val="-1.58340926217124E-3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3751141893810099E-2"/>
                  <c:y val="-3.1668185243423899E-3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numFmt formatCode="#,##0%" sourceLinked="0"/>
              <c:spPr/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Sheet1!$B$1:$I$1</c:f>
              <c:strCache>
                <c:ptCount val="8"/>
                <c:pt idx="0">
                  <c:v>tennis</c:v>
                </c:pt>
                <c:pt idx="1">
                  <c:v>baseball</c:v>
                </c:pt>
                <c:pt idx="2">
                  <c:v>skiing</c:v>
                </c:pt>
                <c:pt idx="3">
                  <c:v>skateboaring</c:v>
                </c:pt>
                <c:pt idx="4">
                  <c:v>soccer</c:v>
                </c:pt>
                <c:pt idx="5">
                  <c:v>snowboarding</c:v>
                </c:pt>
                <c:pt idx="6">
                  <c:v>surfing</c:v>
                </c:pt>
                <c:pt idx="7">
                  <c:v>frisbee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535</c:v>
                </c:pt>
                <c:pt idx="1">
                  <c:v>449</c:v>
                </c:pt>
                <c:pt idx="2">
                  <c:v>113</c:v>
                </c:pt>
                <c:pt idx="3">
                  <c:v>84</c:v>
                </c:pt>
                <c:pt idx="4">
                  <c:v>75</c:v>
                </c:pt>
                <c:pt idx="5">
                  <c:v>72</c:v>
                </c:pt>
                <c:pt idx="6">
                  <c:v>66</c:v>
                </c:pt>
                <c:pt idx="7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35736826984101"/>
          <c:y val="4.1285664692040397E-2"/>
          <c:w val="0.82677857432430102"/>
          <c:h val="0.4629539531288480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pair_acc_analysis!$C$1</c:f>
              <c:strCache>
                <c:ptCount val="1"/>
                <c:pt idx="0">
                  <c:v>Pairwise Accuracy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pair_acc_analysis!$A$2:$A$21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pair_acc_analysis!$C$2:$C$21</c:f>
              <c:numCache>
                <c:formatCode>General</c:formatCode>
                <c:ptCount val="20"/>
                <c:pt idx="0">
                  <c:v>52.737116929999999</c:v>
                </c:pt>
                <c:pt idx="1">
                  <c:v>50.684814240000001</c:v>
                </c:pt>
                <c:pt idx="2">
                  <c:v>50.704074640000002</c:v>
                </c:pt>
                <c:pt idx="3">
                  <c:v>48.320065059999997</c:v>
                </c:pt>
                <c:pt idx="4">
                  <c:v>49.146122239999997</c:v>
                </c:pt>
                <c:pt idx="5">
                  <c:v>47.474747469999969</c:v>
                </c:pt>
                <c:pt idx="6">
                  <c:v>46.494607090000002</c:v>
                </c:pt>
                <c:pt idx="7">
                  <c:v>46.877675059999987</c:v>
                </c:pt>
                <c:pt idx="8">
                  <c:v>46.7257319</c:v>
                </c:pt>
                <c:pt idx="9">
                  <c:v>46.417565489999987</c:v>
                </c:pt>
                <c:pt idx="10">
                  <c:v>45.951035779999998</c:v>
                </c:pt>
                <c:pt idx="11">
                  <c:v>45.486646120000003</c:v>
                </c:pt>
                <c:pt idx="12">
                  <c:v>44.637048450000002</c:v>
                </c:pt>
                <c:pt idx="13">
                  <c:v>44.003595269999998</c:v>
                </c:pt>
                <c:pt idx="14">
                  <c:v>41.89351139</c:v>
                </c:pt>
                <c:pt idx="15">
                  <c:v>44.311761679999968</c:v>
                </c:pt>
                <c:pt idx="16">
                  <c:v>43.350881699999967</c:v>
                </c:pt>
                <c:pt idx="17">
                  <c:v>43.57986645999997</c:v>
                </c:pt>
                <c:pt idx="18">
                  <c:v>42.561205270000002</c:v>
                </c:pt>
                <c:pt idx="19">
                  <c:v>43.17967814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5"/>
        <c:axId val="275900432"/>
        <c:axId val="275900992"/>
      </c:barChart>
      <c:catAx>
        <c:axId val="2759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900992"/>
        <c:crosses val="autoZero"/>
        <c:auto val="1"/>
        <c:lblAlgn val="ctr"/>
        <c:lblOffset val="100"/>
        <c:noMultiLvlLbl val="0"/>
      </c:catAx>
      <c:valAx>
        <c:axId val="275900992"/>
        <c:scaling>
          <c:orientation val="minMax"/>
          <c:max val="7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900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275902672"/>
        <c:axId val="275903232"/>
      </c:barChart>
      <c:catAx>
        <c:axId val="27590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5903232"/>
        <c:crosses val="autoZero"/>
        <c:auto val="1"/>
        <c:lblAlgn val="ctr"/>
        <c:lblOffset val="100"/>
        <c:noMultiLvlLbl val="0"/>
      </c:catAx>
      <c:valAx>
        <c:axId val="275903232"/>
        <c:scaling>
          <c:orientation val="minMax"/>
          <c:max val="67"/>
          <c:min val="5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500">
                    <a:latin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590267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75904912"/>
        <c:axId val="275905472"/>
      </c:barChart>
      <c:catAx>
        <c:axId val="27590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905472"/>
        <c:crosses val="autoZero"/>
        <c:auto val="1"/>
        <c:lblAlgn val="ctr"/>
        <c:lblOffset val="100"/>
        <c:noMultiLvlLbl val="0"/>
      </c:catAx>
      <c:valAx>
        <c:axId val="275905472"/>
        <c:scaling>
          <c:orientation val="minMax"/>
          <c:max val="7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904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All Questions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vqa_cp_test_acc_one_prior_ans!$A$2:$A$21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vqa_cp_test_acc_one_prior_ans!$B$2:$B$21</c:f>
              <c:numCache>
                <c:formatCode>General</c:formatCode>
                <c:ptCount val="20"/>
                <c:pt idx="0">
                  <c:v>69</c:v>
                </c:pt>
                <c:pt idx="1">
                  <c:v>68.16</c:v>
                </c:pt>
                <c:pt idx="2">
                  <c:v>68.069999999999993</c:v>
                </c:pt>
                <c:pt idx="3">
                  <c:v>67.62</c:v>
                </c:pt>
                <c:pt idx="4">
                  <c:v>67.569999999999993</c:v>
                </c:pt>
                <c:pt idx="5">
                  <c:v>65.790000000000006</c:v>
                </c:pt>
                <c:pt idx="6">
                  <c:v>65.669999999999973</c:v>
                </c:pt>
                <c:pt idx="7">
                  <c:v>65.64</c:v>
                </c:pt>
                <c:pt idx="8">
                  <c:v>65.23</c:v>
                </c:pt>
                <c:pt idx="9">
                  <c:v>65.179999999999978</c:v>
                </c:pt>
                <c:pt idx="10">
                  <c:v>64.790000000000006</c:v>
                </c:pt>
                <c:pt idx="11">
                  <c:v>64.669999999999973</c:v>
                </c:pt>
                <c:pt idx="12">
                  <c:v>63.79</c:v>
                </c:pt>
                <c:pt idx="13">
                  <c:v>63.62</c:v>
                </c:pt>
                <c:pt idx="14">
                  <c:v>63.14</c:v>
                </c:pt>
                <c:pt idx="15">
                  <c:v>63.1</c:v>
                </c:pt>
                <c:pt idx="16">
                  <c:v>62.76</c:v>
                </c:pt>
                <c:pt idx="17">
                  <c:v>62.53</c:v>
                </c:pt>
                <c:pt idx="18">
                  <c:v>62.39</c:v>
                </c:pt>
                <c:pt idx="19">
                  <c:v>62.33</c:v>
                </c:pt>
              </c:numCache>
            </c:numRef>
          </c:val>
        </c:ser>
        <c:ser>
          <c:idx val="1"/>
          <c:order val="1"/>
          <c:tx>
            <c:v>Non-1-Prior Questions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vqa_cp_test_acc_one_prior_ans!$A$2:$A$21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vqa_cp_test_acc_one_prior_ans!$C$2:$C$21</c:f>
              <c:numCache>
                <c:formatCode>General</c:formatCode>
                <c:ptCount val="20"/>
                <c:pt idx="0">
                  <c:v>63.37</c:v>
                </c:pt>
                <c:pt idx="1">
                  <c:v>62.61</c:v>
                </c:pt>
                <c:pt idx="2">
                  <c:v>62.79</c:v>
                </c:pt>
                <c:pt idx="3">
                  <c:v>62.68</c:v>
                </c:pt>
                <c:pt idx="4">
                  <c:v>62.32</c:v>
                </c:pt>
                <c:pt idx="5">
                  <c:v>59.97</c:v>
                </c:pt>
                <c:pt idx="6">
                  <c:v>59.96</c:v>
                </c:pt>
                <c:pt idx="7">
                  <c:v>60.29</c:v>
                </c:pt>
                <c:pt idx="8">
                  <c:v>59.57</c:v>
                </c:pt>
                <c:pt idx="9">
                  <c:v>59.41</c:v>
                </c:pt>
                <c:pt idx="10">
                  <c:v>59.14</c:v>
                </c:pt>
                <c:pt idx="11">
                  <c:v>58.92</c:v>
                </c:pt>
                <c:pt idx="12">
                  <c:v>58.17</c:v>
                </c:pt>
                <c:pt idx="13">
                  <c:v>58.07</c:v>
                </c:pt>
                <c:pt idx="14">
                  <c:v>58.15</c:v>
                </c:pt>
                <c:pt idx="15">
                  <c:v>57.49</c:v>
                </c:pt>
                <c:pt idx="16">
                  <c:v>56.98</c:v>
                </c:pt>
                <c:pt idx="17">
                  <c:v>56.84</c:v>
                </c:pt>
                <c:pt idx="18">
                  <c:v>56.63</c:v>
                </c:pt>
                <c:pt idx="19">
                  <c:v>56.81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5"/>
        <c:axId val="275908272"/>
        <c:axId val="275908832"/>
      </c:barChart>
      <c:catAx>
        <c:axId val="275908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908832"/>
        <c:crosses val="autoZero"/>
        <c:auto val="1"/>
        <c:lblAlgn val="ctr"/>
        <c:lblOffset val="100"/>
        <c:noMultiLvlLbl val="0"/>
      </c:catAx>
      <c:valAx>
        <c:axId val="275908832"/>
        <c:scaling>
          <c:orientation val="minMax"/>
          <c:min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908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275910512"/>
        <c:axId val="275911072"/>
      </c:barChart>
      <c:catAx>
        <c:axId val="27591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5911072"/>
        <c:crosses val="autoZero"/>
        <c:auto val="1"/>
        <c:lblAlgn val="ctr"/>
        <c:lblOffset val="100"/>
        <c:noMultiLvlLbl val="0"/>
      </c:catAx>
      <c:valAx>
        <c:axId val="275911072"/>
        <c:scaling>
          <c:orientation val="minMax"/>
          <c:max val="67"/>
          <c:min val="5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500">
                    <a:latin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591051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77268752"/>
        <c:axId val="277269312"/>
      </c:barChart>
      <c:catAx>
        <c:axId val="27726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7269312"/>
        <c:crosses val="autoZero"/>
        <c:auto val="1"/>
        <c:lblAlgn val="ctr"/>
        <c:lblOffset val="100"/>
        <c:noMultiLvlLbl val="0"/>
      </c:catAx>
      <c:valAx>
        <c:axId val="277269312"/>
        <c:scaling>
          <c:orientation val="minMax"/>
          <c:max val="7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7268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Non-1-Prior Questions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vqa_cp_test_acc_one_prior_ans!$A$2:$A$21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vqa_cp_test_acc_one_prior_ans!$C$2:$C$21</c:f>
              <c:numCache>
                <c:formatCode>General</c:formatCode>
                <c:ptCount val="20"/>
                <c:pt idx="0">
                  <c:v>63.37</c:v>
                </c:pt>
                <c:pt idx="1">
                  <c:v>62.61</c:v>
                </c:pt>
                <c:pt idx="2">
                  <c:v>62.79</c:v>
                </c:pt>
                <c:pt idx="3">
                  <c:v>62.68</c:v>
                </c:pt>
                <c:pt idx="4">
                  <c:v>62.32</c:v>
                </c:pt>
                <c:pt idx="5">
                  <c:v>59.97</c:v>
                </c:pt>
                <c:pt idx="6">
                  <c:v>59.96</c:v>
                </c:pt>
                <c:pt idx="7">
                  <c:v>60.29</c:v>
                </c:pt>
                <c:pt idx="8">
                  <c:v>59.57</c:v>
                </c:pt>
                <c:pt idx="9">
                  <c:v>59.41</c:v>
                </c:pt>
                <c:pt idx="10">
                  <c:v>59.14</c:v>
                </c:pt>
                <c:pt idx="11">
                  <c:v>58.92</c:v>
                </c:pt>
                <c:pt idx="12">
                  <c:v>58.17</c:v>
                </c:pt>
                <c:pt idx="13">
                  <c:v>58.07</c:v>
                </c:pt>
                <c:pt idx="14">
                  <c:v>58.15</c:v>
                </c:pt>
                <c:pt idx="15">
                  <c:v>57.49</c:v>
                </c:pt>
                <c:pt idx="16">
                  <c:v>56.98</c:v>
                </c:pt>
                <c:pt idx="17">
                  <c:v>56.84</c:v>
                </c:pt>
                <c:pt idx="18">
                  <c:v>56.63</c:v>
                </c:pt>
                <c:pt idx="19">
                  <c:v>56.81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5"/>
        <c:axId val="277271552"/>
        <c:axId val="277272112"/>
      </c:barChart>
      <c:catAx>
        <c:axId val="27727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7272112"/>
        <c:crosses val="autoZero"/>
        <c:auto val="1"/>
        <c:lblAlgn val="ctr"/>
        <c:lblOffset val="100"/>
        <c:noMultiLvlLbl val="0"/>
      </c:catAx>
      <c:valAx>
        <c:axId val="277272112"/>
        <c:scaling>
          <c:orientation val="minMax"/>
          <c:min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727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277273792"/>
        <c:axId val="277274352"/>
      </c:barChart>
      <c:catAx>
        <c:axId val="27727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7274352"/>
        <c:crosses val="autoZero"/>
        <c:auto val="1"/>
        <c:lblAlgn val="ctr"/>
        <c:lblOffset val="100"/>
        <c:noMultiLvlLbl val="0"/>
      </c:catAx>
      <c:valAx>
        <c:axId val="277274352"/>
        <c:scaling>
          <c:orientation val="minMax"/>
          <c:max val="67"/>
          <c:min val="5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500">
                    <a:latin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727379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77276032"/>
        <c:axId val="277276592"/>
      </c:barChart>
      <c:catAx>
        <c:axId val="277276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7276592"/>
        <c:crosses val="autoZero"/>
        <c:auto val="1"/>
        <c:lblAlgn val="ctr"/>
        <c:lblOffset val="100"/>
        <c:noMultiLvlLbl val="0"/>
      </c:catAx>
      <c:valAx>
        <c:axId val="277276592"/>
        <c:scaling>
          <c:orientation val="minMax"/>
          <c:max val="7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7276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All Questions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vqa_cp_test_acc_two_prior_ans!$A$2:$A$21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vqa_cp_test_acc_two_prior_ans!$B$2:$B$21</c:f>
              <c:numCache>
                <c:formatCode>General</c:formatCode>
                <c:ptCount val="20"/>
                <c:pt idx="0">
                  <c:v>69</c:v>
                </c:pt>
                <c:pt idx="1">
                  <c:v>68.16</c:v>
                </c:pt>
                <c:pt idx="2">
                  <c:v>68.069999999999993</c:v>
                </c:pt>
                <c:pt idx="3">
                  <c:v>67.62</c:v>
                </c:pt>
                <c:pt idx="4">
                  <c:v>67.569999999999993</c:v>
                </c:pt>
                <c:pt idx="5">
                  <c:v>65.790000000000006</c:v>
                </c:pt>
                <c:pt idx="6">
                  <c:v>65.669999999999973</c:v>
                </c:pt>
                <c:pt idx="7">
                  <c:v>65.64</c:v>
                </c:pt>
                <c:pt idx="8">
                  <c:v>65.23</c:v>
                </c:pt>
                <c:pt idx="9">
                  <c:v>65.179999999999978</c:v>
                </c:pt>
                <c:pt idx="10">
                  <c:v>64.790000000000006</c:v>
                </c:pt>
                <c:pt idx="11">
                  <c:v>64.669999999999973</c:v>
                </c:pt>
                <c:pt idx="12">
                  <c:v>63.79</c:v>
                </c:pt>
                <c:pt idx="13">
                  <c:v>63.62</c:v>
                </c:pt>
                <c:pt idx="14">
                  <c:v>63.14</c:v>
                </c:pt>
                <c:pt idx="15">
                  <c:v>63.1</c:v>
                </c:pt>
                <c:pt idx="16">
                  <c:v>62.76</c:v>
                </c:pt>
                <c:pt idx="17">
                  <c:v>62.53</c:v>
                </c:pt>
                <c:pt idx="18">
                  <c:v>62.39</c:v>
                </c:pt>
                <c:pt idx="19">
                  <c:v>62.33</c:v>
                </c:pt>
              </c:numCache>
            </c:numRef>
          </c:val>
        </c:ser>
        <c:ser>
          <c:idx val="1"/>
          <c:order val="1"/>
          <c:tx>
            <c:v>Non-2-Prior Questions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vqa_cp_test_acc_two_prior_ans!$A$2:$A$21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vqa_cp_test_acc_two_prior_ans!$C$2:$C$21</c:f>
              <c:numCache>
                <c:formatCode>General</c:formatCode>
                <c:ptCount val="20"/>
                <c:pt idx="0">
                  <c:v>53.48</c:v>
                </c:pt>
                <c:pt idx="1">
                  <c:v>52.94</c:v>
                </c:pt>
                <c:pt idx="2">
                  <c:v>53.89</c:v>
                </c:pt>
                <c:pt idx="3">
                  <c:v>54.35</c:v>
                </c:pt>
                <c:pt idx="4">
                  <c:v>53.41</c:v>
                </c:pt>
                <c:pt idx="5">
                  <c:v>50.37</c:v>
                </c:pt>
                <c:pt idx="6">
                  <c:v>49.93</c:v>
                </c:pt>
                <c:pt idx="7">
                  <c:v>51</c:v>
                </c:pt>
                <c:pt idx="8">
                  <c:v>49.39</c:v>
                </c:pt>
                <c:pt idx="9">
                  <c:v>49.14</c:v>
                </c:pt>
                <c:pt idx="10">
                  <c:v>49.24</c:v>
                </c:pt>
                <c:pt idx="11">
                  <c:v>48.99</c:v>
                </c:pt>
                <c:pt idx="12">
                  <c:v>48.82</c:v>
                </c:pt>
                <c:pt idx="13">
                  <c:v>48.24</c:v>
                </c:pt>
                <c:pt idx="14">
                  <c:v>50.01</c:v>
                </c:pt>
                <c:pt idx="15">
                  <c:v>47.84</c:v>
                </c:pt>
                <c:pt idx="16">
                  <c:v>47.13</c:v>
                </c:pt>
                <c:pt idx="17">
                  <c:v>46.73</c:v>
                </c:pt>
                <c:pt idx="18">
                  <c:v>46.87</c:v>
                </c:pt>
                <c:pt idx="19">
                  <c:v>47.02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5"/>
        <c:axId val="277279392"/>
        <c:axId val="277279952"/>
      </c:barChart>
      <c:catAx>
        <c:axId val="27727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7279952"/>
        <c:crosses val="autoZero"/>
        <c:auto val="1"/>
        <c:lblAlgn val="ctr"/>
        <c:lblOffset val="100"/>
        <c:noMultiLvlLbl val="0"/>
      </c:catAx>
      <c:valAx>
        <c:axId val="277279952"/>
        <c:scaling>
          <c:orientation val="minMax"/>
          <c:max val="70"/>
          <c:min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7279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9697000000000001"/>
          <c:y val="0.19697000000000001"/>
          <c:w val="0.60605900000000001"/>
          <c:h val="0.5935589999999999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2E578C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solidFill>
                <a:srgbClr val="E7A13D"/>
              </a:soli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solidFill>
                <a:srgbClr val="BC2D30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bubble3D val="0"/>
            <c:spPr>
              <a:solidFill>
                <a:srgbClr val="6F3D79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bubble3D val="0"/>
            <c:spPr>
              <a:solidFill>
                <a:srgbClr val="7D807F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bubble3D val="0"/>
            <c:spPr>
              <a:solidFill>
                <a:srgbClr val="41699B"/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bubble3D val="0"/>
            <c:spPr>
              <a:solidFill>
                <a:srgbClr val="6EA45A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1400" b="1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1400" b="1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numFmt formatCode="#,##0%" sourceLinked="0"/>
              <c:spPr/>
              <c:txPr>
                <a:bodyPr/>
                <a:lstStyle/>
                <a:p>
                  <a:pPr>
                    <a:defRPr sz="1400" b="1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numFmt formatCode="#,##0%" sourceLinked="0"/>
              <c:spPr/>
              <c:txPr>
                <a:bodyPr/>
                <a:lstStyle/>
                <a:p>
                  <a:pPr>
                    <a:defRPr sz="1400" b="1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numFmt formatCode="#,##0%" sourceLinked="0"/>
              <c:spPr/>
              <c:txPr>
                <a:bodyPr/>
                <a:lstStyle/>
                <a:p>
                  <a:pPr>
                    <a:defRPr sz="1400" b="1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400" b="1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numFmt formatCode="#,##0%" sourceLinked="0"/>
              <c:spPr/>
              <c:txPr>
                <a:bodyPr/>
                <a:lstStyle/>
                <a:p>
                  <a:pPr>
                    <a:defRPr sz="1400" b="1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7"/>
              <c:numFmt formatCode="#,##0%" sourceLinked="0"/>
              <c:spPr/>
              <c:txPr>
                <a:bodyPr/>
                <a:lstStyle/>
                <a:p>
                  <a:pPr>
                    <a:defRPr sz="1400" b="1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Sheet1!$B$1:$I$1</c:f>
              <c:strCache>
                <c:ptCount val="8"/>
                <c:pt idx="0">
                  <c:v>tennis</c:v>
                </c:pt>
                <c:pt idx="1">
                  <c:v>baseball</c:v>
                </c:pt>
                <c:pt idx="2">
                  <c:v>skiing</c:v>
                </c:pt>
                <c:pt idx="3">
                  <c:v>skateboaring</c:v>
                </c:pt>
                <c:pt idx="4">
                  <c:v>soccer</c:v>
                </c:pt>
                <c:pt idx="5">
                  <c:v>snowboarding</c:v>
                </c:pt>
                <c:pt idx="6">
                  <c:v>surfing</c:v>
                </c:pt>
                <c:pt idx="7">
                  <c:v>frisbee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711</c:v>
                </c:pt>
                <c:pt idx="1">
                  <c:v>638</c:v>
                </c:pt>
                <c:pt idx="2">
                  <c:v>188</c:v>
                </c:pt>
                <c:pt idx="3">
                  <c:v>168</c:v>
                </c:pt>
                <c:pt idx="4">
                  <c:v>157</c:v>
                </c:pt>
                <c:pt idx="5">
                  <c:v>139</c:v>
                </c:pt>
                <c:pt idx="6">
                  <c:v>117</c:v>
                </c:pt>
                <c:pt idx="7">
                  <c:v>252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277281632"/>
        <c:axId val="277282192"/>
      </c:barChart>
      <c:catAx>
        <c:axId val="27728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7282192"/>
        <c:crosses val="autoZero"/>
        <c:auto val="1"/>
        <c:lblAlgn val="ctr"/>
        <c:lblOffset val="100"/>
        <c:noMultiLvlLbl val="0"/>
      </c:catAx>
      <c:valAx>
        <c:axId val="277282192"/>
        <c:scaling>
          <c:orientation val="minMax"/>
          <c:max val="67"/>
          <c:min val="5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500">
                    <a:latin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728163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77283872"/>
        <c:axId val="277284432"/>
      </c:barChart>
      <c:catAx>
        <c:axId val="27728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7284432"/>
        <c:crosses val="autoZero"/>
        <c:auto val="1"/>
        <c:lblAlgn val="ctr"/>
        <c:lblOffset val="100"/>
        <c:noMultiLvlLbl val="0"/>
      </c:catAx>
      <c:valAx>
        <c:axId val="277284432"/>
        <c:scaling>
          <c:orientation val="minMax"/>
          <c:max val="7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7283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Non-2-Prior Questions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vqa_cp_test_acc_two_prior_ans!$A$2:$A$21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vqa_cp_test_acc_two_prior_ans!$C$2:$C$21</c:f>
              <c:numCache>
                <c:formatCode>General</c:formatCode>
                <c:ptCount val="20"/>
                <c:pt idx="0">
                  <c:v>53.48</c:v>
                </c:pt>
                <c:pt idx="1">
                  <c:v>52.94</c:v>
                </c:pt>
                <c:pt idx="2">
                  <c:v>53.89</c:v>
                </c:pt>
                <c:pt idx="3">
                  <c:v>54.35</c:v>
                </c:pt>
                <c:pt idx="4">
                  <c:v>53.41</c:v>
                </c:pt>
                <c:pt idx="5">
                  <c:v>50.37</c:v>
                </c:pt>
                <c:pt idx="6">
                  <c:v>49.93</c:v>
                </c:pt>
                <c:pt idx="7">
                  <c:v>51</c:v>
                </c:pt>
                <c:pt idx="8">
                  <c:v>49.39</c:v>
                </c:pt>
                <c:pt idx="9">
                  <c:v>49.14</c:v>
                </c:pt>
                <c:pt idx="10">
                  <c:v>49.24</c:v>
                </c:pt>
                <c:pt idx="11">
                  <c:v>48.99</c:v>
                </c:pt>
                <c:pt idx="12">
                  <c:v>48.82</c:v>
                </c:pt>
                <c:pt idx="13">
                  <c:v>48.24</c:v>
                </c:pt>
                <c:pt idx="14">
                  <c:v>50.01</c:v>
                </c:pt>
                <c:pt idx="15">
                  <c:v>47.84</c:v>
                </c:pt>
                <c:pt idx="16">
                  <c:v>47.13</c:v>
                </c:pt>
                <c:pt idx="17">
                  <c:v>46.73</c:v>
                </c:pt>
                <c:pt idx="18">
                  <c:v>46.87</c:v>
                </c:pt>
                <c:pt idx="19">
                  <c:v>47.02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5"/>
        <c:axId val="275595056"/>
        <c:axId val="275595616"/>
      </c:barChart>
      <c:catAx>
        <c:axId val="27559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595616"/>
        <c:crosses val="autoZero"/>
        <c:auto val="1"/>
        <c:lblAlgn val="ctr"/>
        <c:lblOffset val="100"/>
        <c:noMultiLvlLbl val="0"/>
      </c:catAx>
      <c:valAx>
        <c:axId val="275595616"/>
        <c:scaling>
          <c:orientation val="minMax"/>
          <c:max val="70"/>
          <c:min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59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04277801400499"/>
          <c:y val="5.5054734018499002E-2"/>
          <c:w val="0.81951156516976997"/>
          <c:h val="0.461045614113371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c_vqa_test_ques_ids!$B$1</c:f>
              <c:strCache>
                <c:ptCount val="1"/>
                <c:pt idx="0">
                  <c:v>All Questions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c_vqa_test_ques_ids!$A$2:$A$21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c_vqa_test_ques_ids!$B$2:$B$21</c:f>
              <c:numCache>
                <c:formatCode>General</c:formatCode>
                <c:ptCount val="20"/>
                <c:pt idx="0">
                  <c:v>69</c:v>
                </c:pt>
                <c:pt idx="1">
                  <c:v>68.16</c:v>
                </c:pt>
                <c:pt idx="2">
                  <c:v>68.069999999999993</c:v>
                </c:pt>
                <c:pt idx="3">
                  <c:v>67.62</c:v>
                </c:pt>
                <c:pt idx="4">
                  <c:v>67.569999999999993</c:v>
                </c:pt>
                <c:pt idx="5">
                  <c:v>65.790000000000006</c:v>
                </c:pt>
                <c:pt idx="6">
                  <c:v>65.669999999999973</c:v>
                </c:pt>
                <c:pt idx="7">
                  <c:v>65.64</c:v>
                </c:pt>
                <c:pt idx="8">
                  <c:v>65.23</c:v>
                </c:pt>
                <c:pt idx="9">
                  <c:v>65.179999999999978</c:v>
                </c:pt>
                <c:pt idx="10">
                  <c:v>64.790000000000006</c:v>
                </c:pt>
                <c:pt idx="11">
                  <c:v>64.669999999999973</c:v>
                </c:pt>
                <c:pt idx="12">
                  <c:v>63.79</c:v>
                </c:pt>
                <c:pt idx="13">
                  <c:v>63.62</c:v>
                </c:pt>
                <c:pt idx="14">
                  <c:v>63.14</c:v>
                </c:pt>
                <c:pt idx="15">
                  <c:v>63.1</c:v>
                </c:pt>
                <c:pt idx="16">
                  <c:v>62.76</c:v>
                </c:pt>
                <c:pt idx="17">
                  <c:v>62.53</c:v>
                </c:pt>
                <c:pt idx="18">
                  <c:v>62.39</c:v>
                </c:pt>
                <c:pt idx="19">
                  <c:v>62.33</c:v>
                </c:pt>
              </c:numCache>
            </c:numRef>
          </c:val>
        </c:ser>
        <c:ser>
          <c:idx val="1"/>
          <c:order val="1"/>
          <c:tx>
            <c:strRef>
              <c:f>c_vqa_test_ques_ids!$C$1</c:f>
              <c:strCache>
                <c:ptCount val="1"/>
                <c:pt idx="0">
                  <c:v>Compositionally Novel Question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c_vqa_test_ques_ids!$A$2:$A$21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c_vqa_test_ques_ids!$C$2:$C$21</c:f>
              <c:numCache>
                <c:formatCode>General</c:formatCode>
                <c:ptCount val="20"/>
                <c:pt idx="0">
                  <c:v>56.29</c:v>
                </c:pt>
                <c:pt idx="1">
                  <c:v>56.13</c:v>
                </c:pt>
                <c:pt idx="2">
                  <c:v>55.82</c:v>
                </c:pt>
                <c:pt idx="3">
                  <c:v>56.53</c:v>
                </c:pt>
                <c:pt idx="4">
                  <c:v>55.4</c:v>
                </c:pt>
                <c:pt idx="5">
                  <c:v>53.44</c:v>
                </c:pt>
                <c:pt idx="6">
                  <c:v>53.65</c:v>
                </c:pt>
                <c:pt idx="7">
                  <c:v>53.15</c:v>
                </c:pt>
                <c:pt idx="8">
                  <c:v>52.48</c:v>
                </c:pt>
                <c:pt idx="9">
                  <c:v>52.71</c:v>
                </c:pt>
                <c:pt idx="10">
                  <c:v>52.15</c:v>
                </c:pt>
                <c:pt idx="11">
                  <c:v>51.97</c:v>
                </c:pt>
                <c:pt idx="12">
                  <c:v>51.23</c:v>
                </c:pt>
                <c:pt idx="13">
                  <c:v>51.45</c:v>
                </c:pt>
                <c:pt idx="14">
                  <c:v>53.17</c:v>
                </c:pt>
                <c:pt idx="15">
                  <c:v>50.66</c:v>
                </c:pt>
                <c:pt idx="16">
                  <c:v>50.87</c:v>
                </c:pt>
                <c:pt idx="17">
                  <c:v>50.07</c:v>
                </c:pt>
                <c:pt idx="18">
                  <c:v>50.39</c:v>
                </c:pt>
                <c:pt idx="19">
                  <c:v>49.74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15"/>
        <c:axId val="275598416"/>
        <c:axId val="275598976"/>
      </c:barChart>
      <c:catAx>
        <c:axId val="27559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598976"/>
        <c:crosses val="autoZero"/>
        <c:auto val="1"/>
        <c:lblAlgn val="ctr"/>
        <c:lblOffset val="100"/>
        <c:noMultiLvlLbl val="0"/>
      </c:catAx>
      <c:valAx>
        <c:axId val="275598976"/>
        <c:scaling>
          <c:orientation val="minMax"/>
          <c:max val="70"/>
          <c:min val="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598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04277801400499"/>
          <c:y val="5.5054734018499002E-2"/>
          <c:w val="0.81951156516976997"/>
          <c:h val="0.4610456141133710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c_vqa_test_ques_ids!$C$1</c:f>
              <c:strCache>
                <c:ptCount val="1"/>
                <c:pt idx="0">
                  <c:v>Compositionally Novel Question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c_vqa_test_ques_ids!$A$2:$A$21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POSTECH-LG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c_vqa_test_ques_ids!$C$2:$C$21</c:f>
              <c:numCache>
                <c:formatCode>General</c:formatCode>
                <c:ptCount val="20"/>
                <c:pt idx="0">
                  <c:v>56.29</c:v>
                </c:pt>
                <c:pt idx="1">
                  <c:v>56.13</c:v>
                </c:pt>
                <c:pt idx="2">
                  <c:v>55.82</c:v>
                </c:pt>
                <c:pt idx="3">
                  <c:v>56.53</c:v>
                </c:pt>
                <c:pt idx="4">
                  <c:v>55.4</c:v>
                </c:pt>
                <c:pt idx="5">
                  <c:v>53.44</c:v>
                </c:pt>
                <c:pt idx="6">
                  <c:v>53.65</c:v>
                </c:pt>
                <c:pt idx="7">
                  <c:v>53.15</c:v>
                </c:pt>
                <c:pt idx="8">
                  <c:v>52.48</c:v>
                </c:pt>
                <c:pt idx="9">
                  <c:v>52.71</c:v>
                </c:pt>
                <c:pt idx="10">
                  <c:v>52.15</c:v>
                </c:pt>
                <c:pt idx="11">
                  <c:v>51.97</c:v>
                </c:pt>
                <c:pt idx="12">
                  <c:v>51.23</c:v>
                </c:pt>
                <c:pt idx="13">
                  <c:v>51.45</c:v>
                </c:pt>
                <c:pt idx="14">
                  <c:v>53.17</c:v>
                </c:pt>
                <c:pt idx="15">
                  <c:v>50.66</c:v>
                </c:pt>
                <c:pt idx="16">
                  <c:v>50.87</c:v>
                </c:pt>
                <c:pt idx="17">
                  <c:v>50.07</c:v>
                </c:pt>
                <c:pt idx="18">
                  <c:v>50.39</c:v>
                </c:pt>
                <c:pt idx="19">
                  <c:v>49.74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-15"/>
        <c:axId val="275601216"/>
        <c:axId val="275601776"/>
      </c:barChart>
      <c:catAx>
        <c:axId val="275601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601776"/>
        <c:crosses val="autoZero"/>
        <c:auto val="1"/>
        <c:lblAlgn val="ctr"/>
        <c:lblOffset val="100"/>
        <c:noMultiLvlLbl val="0"/>
      </c:catAx>
      <c:valAx>
        <c:axId val="275601776"/>
        <c:scaling>
          <c:orientation val="minMax"/>
          <c:max val="70"/>
          <c:min val="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601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275603456"/>
        <c:axId val="275604016"/>
      </c:barChart>
      <c:catAx>
        <c:axId val="27560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5604016"/>
        <c:crosses val="autoZero"/>
        <c:auto val="1"/>
        <c:lblAlgn val="ctr"/>
        <c:lblOffset val="100"/>
        <c:noMultiLvlLbl val="0"/>
      </c:catAx>
      <c:valAx>
        <c:axId val="275604016"/>
        <c:scaling>
          <c:orientation val="minMax"/>
          <c:max val="67"/>
          <c:min val="5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500">
                    <a:latin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5603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75605696"/>
        <c:axId val="275606256"/>
      </c:barChart>
      <c:catAx>
        <c:axId val="27560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606256"/>
        <c:crosses val="autoZero"/>
        <c:auto val="1"/>
        <c:lblAlgn val="ctr"/>
        <c:lblOffset val="100"/>
        <c:noMultiLvlLbl val="0"/>
      </c:catAx>
      <c:valAx>
        <c:axId val="275606256"/>
        <c:scaling>
          <c:orientation val="minMax"/>
          <c:max val="7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605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cat>
            <c:strRef>
              <c:f>statistical_significance_with_n!$A$3:$A$22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statistical_significance_with_n!$D$3:$D$22</c:f>
              <c:numCache>
                <c:formatCode>General</c:formatCode>
                <c:ptCount val="20"/>
                <c:pt idx="0">
                  <c:v>69</c:v>
                </c:pt>
                <c:pt idx="1">
                  <c:v>68.16</c:v>
                </c:pt>
                <c:pt idx="2">
                  <c:v>68.069999999999993</c:v>
                </c:pt>
                <c:pt idx="3">
                  <c:v>67.62</c:v>
                </c:pt>
                <c:pt idx="4">
                  <c:v>67.569999999999993</c:v>
                </c:pt>
                <c:pt idx="5">
                  <c:v>65.790000000000006</c:v>
                </c:pt>
                <c:pt idx="6">
                  <c:v>65.669999999999973</c:v>
                </c:pt>
                <c:pt idx="7">
                  <c:v>65.64</c:v>
                </c:pt>
                <c:pt idx="8">
                  <c:v>65.23</c:v>
                </c:pt>
                <c:pt idx="9">
                  <c:v>65.179999999999978</c:v>
                </c:pt>
                <c:pt idx="10">
                  <c:v>64.790000000000006</c:v>
                </c:pt>
                <c:pt idx="11">
                  <c:v>64.669999999999973</c:v>
                </c:pt>
                <c:pt idx="12">
                  <c:v>63.79</c:v>
                </c:pt>
                <c:pt idx="13">
                  <c:v>63.62</c:v>
                </c:pt>
                <c:pt idx="14">
                  <c:v>63.14</c:v>
                </c:pt>
                <c:pt idx="15">
                  <c:v>63.1</c:v>
                </c:pt>
                <c:pt idx="16">
                  <c:v>62.76</c:v>
                </c:pt>
                <c:pt idx="17">
                  <c:v>62.53</c:v>
                </c:pt>
                <c:pt idx="18">
                  <c:v>62.39</c:v>
                </c:pt>
                <c:pt idx="19">
                  <c:v>62.33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275608496"/>
        <c:axId val="275609056"/>
      </c:barChart>
      <c:catAx>
        <c:axId val="27560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609056"/>
        <c:crosses val="autoZero"/>
        <c:auto val="1"/>
        <c:lblAlgn val="ctr"/>
        <c:lblOffset val="100"/>
        <c:noMultiLvlLbl val="0"/>
      </c:catAx>
      <c:valAx>
        <c:axId val="275609056"/>
        <c:scaling>
          <c:orientation val="minMax"/>
          <c:max val="70"/>
          <c:min val="5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5608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174706512"/>
        <c:axId val="174702592"/>
      </c:barChart>
      <c:catAx>
        <c:axId val="17470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4702592"/>
        <c:crosses val="autoZero"/>
        <c:auto val="1"/>
        <c:lblAlgn val="ctr"/>
        <c:lblOffset val="100"/>
        <c:noMultiLvlLbl val="0"/>
      </c:catAx>
      <c:valAx>
        <c:axId val="174702592"/>
        <c:scaling>
          <c:orientation val="minMax"/>
          <c:max val="67"/>
          <c:min val="5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500">
                    <a:latin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7470651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13445376"/>
        <c:axId val="213445936"/>
      </c:barChart>
      <c:catAx>
        <c:axId val="21344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13445936"/>
        <c:crosses val="autoZero"/>
        <c:auto val="1"/>
        <c:lblAlgn val="ctr"/>
        <c:lblOffset val="100"/>
        <c:noMultiLvlLbl val="0"/>
      </c:catAx>
      <c:valAx>
        <c:axId val="213445936"/>
        <c:scaling>
          <c:orientation val="minMax"/>
          <c:max val="7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13445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</c:dPt>
          <c:cat>
            <c:strRef>
              <c:f>statistical_significance_with_n!$A$3:$A$22</c:f>
              <c:strCache>
                <c:ptCount val="20"/>
                <c:pt idx="0">
                  <c:v>Adelaide-Teney ACRV MSR</c:v>
                </c:pt>
                <c:pt idx="1">
                  <c:v>HDU-USYD-UNCC</c:v>
                </c:pt>
                <c:pt idx="2">
                  <c:v>DLAIT</c:v>
                </c:pt>
                <c:pt idx="3">
                  <c:v>LV_NUS</c:v>
                </c:pt>
                <c:pt idx="4">
                  <c:v>Athena</c:v>
                </c:pt>
                <c:pt idx="5">
                  <c:v>lonely_shepherd</c:v>
                </c:pt>
                <c:pt idx="6">
                  <c:v>UPMC-LIP6</c:v>
                </c:pt>
                <c:pt idx="7">
                  <c:v>JuneflowerIvaNlpr</c:v>
                </c:pt>
                <c:pt idx="8">
                  <c:v>yudf2001</c:v>
                </c:pt>
                <c:pt idx="9">
                  <c:v>Adelaide-Teney</c:v>
                </c:pt>
                <c:pt idx="10">
                  <c:v>coral2017</c:v>
                </c:pt>
                <c:pt idx="11">
                  <c:v>usyd_zju</c:v>
                </c:pt>
                <c:pt idx="12">
                  <c:v>POSTECH</c:v>
                </c:pt>
                <c:pt idx="13">
                  <c:v>yahia zakaria</c:v>
                </c:pt>
                <c:pt idx="14">
                  <c:v>anon_team</c:v>
                </c:pt>
                <c:pt idx="15">
                  <c:v>VQAMachine</c:v>
                </c:pt>
                <c:pt idx="16">
                  <c:v>vqa_hack3r</c:v>
                </c:pt>
                <c:pt idx="17">
                  <c:v>DCD_ZJU</c:v>
                </c:pt>
                <c:pt idx="18">
                  <c:v>vqahhi_drau</c:v>
                </c:pt>
                <c:pt idx="19">
                  <c:v>vqateam_mcb_benchmark</c:v>
                </c:pt>
              </c:strCache>
            </c:strRef>
          </c:cat>
          <c:val>
            <c:numRef>
              <c:f>statistical_significance_with_n!$D$3:$D$22</c:f>
              <c:numCache>
                <c:formatCode>General</c:formatCode>
                <c:ptCount val="20"/>
                <c:pt idx="0">
                  <c:v>69</c:v>
                </c:pt>
                <c:pt idx="1">
                  <c:v>68.16</c:v>
                </c:pt>
                <c:pt idx="2">
                  <c:v>68.069999999999993</c:v>
                </c:pt>
                <c:pt idx="3">
                  <c:v>67.62</c:v>
                </c:pt>
                <c:pt idx="4">
                  <c:v>67.569999999999993</c:v>
                </c:pt>
                <c:pt idx="5">
                  <c:v>65.790000000000006</c:v>
                </c:pt>
                <c:pt idx="6">
                  <c:v>65.669999999999973</c:v>
                </c:pt>
                <c:pt idx="7">
                  <c:v>65.64</c:v>
                </c:pt>
                <c:pt idx="8">
                  <c:v>65.23</c:v>
                </c:pt>
                <c:pt idx="9">
                  <c:v>65.179999999999978</c:v>
                </c:pt>
                <c:pt idx="10">
                  <c:v>64.790000000000006</c:v>
                </c:pt>
                <c:pt idx="11">
                  <c:v>64.669999999999973</c:v>
                </c:pt>
                <c:pt idx="12">
                  <c:v>63.79</c:v>
                </c:pt>
                <c:pt idx="13">
                  <c:v>63.62</c:v>
                </c:pt>
                <c:pt idx="14">
                  <c:v>63.14</c:v>
                </c:pt>
                <c:pt idx="15">
                  <c:v>63.1</c:v>
                </c:pt>
                <c:pt idx="16">
                  <c:v>62.76</c:v>
                </c:pt>
                <c:pt idx="17">
                  <c:v>62.53</c:v>
                </c:pt>
                <c:pt idx="18">
                  <c:v>62.39</c:v>
                </c:pt>
                <c:pt idx="19">
                  <c:v>62.33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-27"/>
        <c:axId val="171302432"/>
        <c:axId val="172276832"/>
      </c:barChart>
      <c:catAx>
        <c:axId val="17130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72276832"/>
        <c:crosses val="autoZero"/>
        <c:auto val="1"/>
        <c:lblAlgn val="ctr"/>
        <c:lblOffset val="100"/>
        <c:noMultiLvlLbl val="0"/>
      </c:catAx>
      <c:valAx>
        <c:axId val="172276832"/>
        <c:scaling>
          <c:orientation val="minMax"/>
          <c:max val="70"/>
          <c:min val="5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17130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-27"/>
        <c:axId val="273145488"/>
        <c:axId val="273146048"/>
      </c:barChart>
      <c:catAx>
        <c:axId val="273145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3146048"/>
        <c:crosses val="autoZero"/>
        <c:auto val="1"/>
        <c:lblAlgn val="ctr"/>
        <c:lblOffset val="100"/>
        <c:noMultiLvlLbl val="0"/>
      </c:catAx>
      <c:valAx>
        <c:axId val="273146048"/>
        <c:scaling>
          <c:orientation val="minMax"/>
          <c:max val="67"/>
          <c:min val="5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r>
                  <a:rPr lang="en-US" sz="1500">
                    <a:latin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27314548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273147728"/>
        <c:axId val="273148288"/>
      </c:barChart>
      <c:catAx>
        <c:axId val="27314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148288"/>
        <c:crosses val="autoZero"/>
        <c:auto val="1"/>
        <c:lblAlgn val="ctr"/>
        <c:lblOffset val="100"/>
        <c:noMultiLvlLbl val="0"/>
      </c:catAx>
      <c:valAx>
        <c:axId val="273148288"/>
        <c:scaling>
          <c:orientation val="minMax"/>
          <c:max val="7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Overall Accuracy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n-US"/>
          </a:p>
        </c:txPr>
        <c:crossAx val="273147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Shape 188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2" name="Shape 188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5700523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Shape 18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0" name="Shape 19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339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Shape 20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6" name="Shape 20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9798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Shape 20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3" name="Shape 20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7763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Shape 20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9" name="Shape 20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44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Shape 20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3" name="Shape 20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3183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Shape 20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3" name="Shape 20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62644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Shape 21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7" name="Shape 2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743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Shape 21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8" name="Shape 2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6969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Shape 21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5" name="Shape 21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7475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10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33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Shape 19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8" name="Shape 19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4446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Shape 22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3" name="Shape 2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2885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Shape 22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6" name="Shape 22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7984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Shape 2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0" name="Shape 2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404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Shape 22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3" name="Shape 22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4942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Shape 22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4" name="Shape 2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7502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Shape 22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8" name="Shape 2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8306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Shape 22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78" name="Shape 2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335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Shape 23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1" name="Shape 23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9510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Shape 23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6" name="Shape 23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46862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04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" name="Shape 19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7" name="Shape 19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117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848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Shape 23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3" name="Shape 23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1760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Shape 23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9" name="Shape 23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12943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Shape 24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2" name="Shape 24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01501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Shape 24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9" name="Shape 24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46982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Shape 24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16" name="Shape 24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0247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Shape 24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4" name="Shape 24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86022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6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40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51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Shape 19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6" name="Shape 19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802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144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385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766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830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87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759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300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356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3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Shape 19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4" name="Shape 19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041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326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068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8024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69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529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00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941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397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34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49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Shape 19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2" name="Shape 19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5885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4644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826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268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029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545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396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94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3180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903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76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Shape 19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8" name="Shape 19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80702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60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544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9049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8199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280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93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3200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1957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396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810083A-489B-4CF2-A633-9CD98B998A39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98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Shape 20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5" name="Shape 20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12093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CA5859-68B4-4248-8B5A-7405AE741FE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91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Shape 20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9" name="Shape 20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0865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11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21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3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40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Title Text"/>
          <p:cNvSpPr>
            <a:spLocks noGrp="1"/>
          </p:cNvSpPr>
          <p:nvPr>
            <p:ph type="title"/>
          </p:nvPr>
        </p:nvSpPr>
        <p:spPr>
          <a:xfrm>
            <a:off x="419040" y="380200"/>
            <a:ext cx="8303041" cy="70999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49" name="Body Level One…"/>
          <p:cNvSpPr>
            <a:spLocks noGrp="1"/>
          </p:cNvSpPr>
          <p:nvPr>
            <p:ph type="body" sz="half" idx="1"/>
          </p:nvPr>
        </p:nvSpPr>
        <p:spPr>
          <a:xfrm>
            <a:off x="419040" y="1270212"/>
            <a:ext cx="4132802" cy="51687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0" name="Slide Number"/>
          <p:cNvSpPr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5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6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76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85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3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99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9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0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19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0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2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29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3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39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48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5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66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7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84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9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18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9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2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2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2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38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47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56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65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7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3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9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9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0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17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8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1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2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2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3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46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5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64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7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82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29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9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0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16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26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2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36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45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5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6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7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81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39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0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15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1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2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26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35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44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5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62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7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80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8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9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9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14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1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2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2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34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43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5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6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7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79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8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9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59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13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1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2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2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3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3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42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5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60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6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78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8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8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9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3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12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1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2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2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32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41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5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59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6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77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7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86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78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79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11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21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3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40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Title Text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/>
          <a:lstStyle>
            <a:lvl1pPr defTabSz="457200"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1849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700"/>
              </a:spcBef>
              <a:buFont typeface="Arial"/>
              <a:defRPr sz="3200"/>
            </a:lvl1pPr>
            <a:lvl2pPr marL="783771" indent="-326571" defTabSz="457200">
              <a:spcBef>
                <a:spcPts val="700"/>
              </a:spcBef>
              <a:buFont typeface="Arial"/>
              <a:defRPr sz="3200"/>
            </a:lvl2pPr>
            <a:lvl3pPr marL="1219200" indent="-304800" defTabSz="457200">
              <a:spcBef>
                <a:spcPts val="700"/>
              </a:spcBef>
              <a:buFont typeface="Arial"/>
              <a:defRPr sz="3200"/>
            </a:lvl3pPr>
            <a:lvl4pPr marL="1737360" indent="-365760" defTabSz="457200">
              <a:spcBef>
                <a:spcPts val="700"/>
              </a:spcBef>
              <a:buFont typeface="Arial"/>
              <a:defRPr sz="3200"/>
            </a:lvl4pPr>
            <a:lvl5pPr marL="2194560" indent="-365760" defTabSz="457200">
              <a:spcBef>
                <a:spcPts val="700"/>
              </a:spcBef>
              <a:buFont typeface="Arial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0" name="Slide Number"/>
          <p:cNvSpPr>
            <a:spLocks noGrp="1"/>
          </p:cNvSpPr>
          <p:nvPr>
            <p:ph type="sldNum" sz="quarter" idx="2"/>
          </p:nvPr>
        </p:nvSpPr>
        <p:spPr>
          <a:xfrm>
            <a:off x="8880018" y="6563053"/>
            <a:ext cx="263983" cy="269241"/>
          </a:xfrm>
          <a:prstGeom prst="rect">
            <a:avLst/>
          </a:prstGeom>
        </p:spPr>
        <p:txBody>
          <a:bodyPr anchor="ctr"/>
          <a:lstStyle>
            <a:lvl1pPr defTabSz="457200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Title Text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2" cy="1143001"/>
          </a:xfrm>
          <a:prstGeom prst="rect">
            <a:avLst/>
          </a:prstGeom>
        </p:spPr>
        <p:txBody>
          <a:bodyPr/>
          <a:lstStyle>
            <a:lvl1pPr defTabSz="457200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1858" name="Body Level One…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229602" cy="4525965"/>
          </a:xfrm>
          <a:prstGeom prst="rect">
            <a:avLst/>
          </a:prstGeom>
        </p:spPr>
        <p:txBody>
          <a:bodyPr/>
          <a:lstStyle>
            <a:lvl1pPr marL="321468" indent="-321468" defTabSz="457200">
              <a:spcBef>
                <a:spcPts val="700"/>
              </a:spcBef>
              <a:buFont typeface="Arial"/>
              <a:defRPr sz="3000"/>
            </a:lvl1pPr>
            <a:lvl2pPr marL="763360" indent="-306160" defTabSz="457200">
              <a:spcBef>
                <a:spcPts val="700"/>
              </a:spcBef>
              <a:buFont typeface="Arial"/>
              <a:defRPr sz="3000"/>
            </a:lvl2pPr>
            <a:lvl3pPr marL="1200150" indent="-285750" defTabSz="457200">
              <a:spcBef>
                <a:spcPts val="700"/>
              </a:spcBef>
              <a:buFont typeface="Arial"/>
              <a:defRPr sz="3000"/>
            </a:lvl3pPr>
            <a:lvl4pPr marL="1714500" indent="-342900" defTabSz="457200">
              <a:spcBef>
                <a:spcPts val="700"/>
              </a:spcBef>
              <a:buFont typeface="Arial"/>
              <a:defRPr sz="3000"/>
            </a:lvl4pPr>
            <a:lvl5pPr marL="2171700" indent="-342900" defTabSz="457200">
              <a:spcBef>
                <a:spcPts val="700"/>
              </a:spcBef>
              <a:buFont typeface="Arial"/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9" name="Slide Number"/>
          <p:cNvSpPr>
            <a:spLocks noGrp="1"/>
          </p:cNvSpPr>
          <p:nvPr>
            <p:ph type="sldNum" sz="quarter" idx="2"/>
          </p:nvPr>
        </p:nvSpPr>
        <p:spPr>
          <a:xfrm>
            <a:off x="8893338" y="6575753"/>
            <a:ext cx="250662" cy="243841"/>
          </a:xfrm>
          <a:prstGeom prst="rect">
            <a:avLst/>
          </a:prstGeom>
        </p:spPr>
        <p:txBody>
          <a:bodyPr anchor="ctr"/>
          <a:lstStyle>
            <a:lvl1pPr defTabSz="457200"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Title Text"/>
          <p:cNvSpPr>
            <a:spLocks noGrp="1"/>
          </p:cNvSpPr>
          <p:nvPr>
            <p:ph type="title"/>
          </p:nvPr>
        </p:nvSpPr>
        <p:spPr>
          <a:xfrm>
            <a:off x="628649" y="1131093"/>
            <a:ext cx="7886701" cy="994173"/>
          </a:xfrm>
          <a:prstGeom prst="rect">
            <a:avLst/>
          </a:prstGeom>
        </p:spPr>
        <p:txBody>
          <a:bodyPr lIns="68568" tIns="68568" rIns="68568" bIns="68568"/>
          <a:lstStyle>
            <a:lvl1pPr algn="l">
              <a:lnSpc>
                <a:spcPct val="90000"/>
              </a:lnSpc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1867" name="Body Level One…"/>
          <p:cNvSpPr>
            <a:spLocks noGrp="1"/>
          </p:cNvSpPr>
          <p:nvPr>
            <p:ph type="body" idx="1"/>
          </p:nvPr>
        </p:nvSpPr>
        <p:spPr>
          <a:xfrm>
            <a:off x="628649" y="2226468"/>
            <a:ext cx="7886701" cy="3263505"/>
          </a:xfrm>
          <a:prstGeom prst="rect">
            <a:avLst/>
          </a:prstGeom>
        </p:spPr>
        <p:txBody>
          <a:bodyPr lIns="68568" tIns="68568" rIns="68568" bIns="68568"/>
          <a:lstStyle>
            <a:lvl1pPr marL="224971" indent="-47171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/>
              <a:defRPr sz="2600"/>
            </a:lvl1pPr>
            <a:lvl2pPr marL="692150" indent="-825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 sz="2600"/>
            </a:lvl2pPr>
            <a:lvl3pPr marL="1173480" indent="-13208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/>
              <a:defRPr sz="2600"/>
            </a:lvl3pPr>
            <a:lvl4pPr marL="1651000" indent="-1651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 sz="2600"/>
            </a:lvl4pPr>
            <a:lvl5pPr marL="2108200" indent="-1651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/>
              <a:buChar char="•"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8" name="Slide Number"/>
          <p:cNvSpPr>
            <a:spLocks noGrp="1"/>
          </p:cNvSpPr>
          <p:nvPr>
            <p:ph type="sldNum" sz="quarter" idx="2"/>
          </p:nvPr>
        </p:nvSpPr>
        <p:spPr>
          <a:xfrm>
            <a:off x="8287578" y="5650959"/>
            <a:ext cx="227772" cy="220951"/>
          </a:xfrm>
          <a:prstGeom prst="rect">
            <a:avLst/>
          </a:prstGeom>
        </p:spPr>
        <p:txBody>
          <a:bodyPr lIns="34275" tIns="34275" rIns="34275" bIns="34275" anchor="ctr"/>
          <a:lstStyle>
            <a:lvl1pPr>
              <a:defRPr sz="11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2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8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5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72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8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8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92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01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Text"/>
          <p:cNvSpPr>
            <a:spLocks noGrp="1"/>
          </p:cNvSpPr>
          <p:nvPr>
            <p:ph type="title"/>
          </p:nvPr>
        </p:nvSpPr>
        <p:spPr>
          <a:xfrm>
            <a:off x="419040" y="380200"/>
            <a:ext cx="8303041" cy="70999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0" name="Body Level One…"/>
          <p:cNvSpPr>
            <a:spLocks noGrp="1"/>
          </p:cNvSpPr>
          <p:nvPr>
            <p:ph type="body" sz="half" idx="1"/>
          </p:nvPr>
        </p:nvSpPr>
        <p:spPr>
          <a:xfrm>
            <a:off x="419040" y="1270212"/>
            <a:ext cx="4132802" cy="51687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1" name="Slide Number"/>
          <p:cNvSpPr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1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28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3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46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5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80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1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9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0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09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itle Text"/>
          <p:cNvSpPr>
            <a:spLocks noGrp="1"/>
          </p:cNvSpPr>
          <p:nvPr>
            <p:ph type="title"/>
          </p:nvPr>
        </p:nvSpPr>
        <p:spPr>
          <a:xfrm>
            <a:off x="419040" y="380200"/>
            <a:ext cx="8303041" cy="70999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18" name="Body Level One…"/>
          <p:cNvSpPr>
            <a:spLocks noGrp="1"/>
          </p:cNvSpPr>
          <p:nvPr>
            <p:ph type="body" sz="half" idx="1"/>
          </p:nvPr>
        </p:nvSpPr>
        <p:spPr>
          <a:xfrm>
            <a:off x="419040" y="1270212"/>
            <a:ext cx="4132802" cy="51687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9" name="Slide Number"/>
          <p:cNvSpPr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2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36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4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54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6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7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88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9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498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9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08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17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itle Text"/>
          <p:cNvSpPr>
            <a:spLocks noGrp="1"/>
          </p:cNvSpPr>
          <p:nvPr>
            <p:ph type="title"/>
          </p:nvPr>
        </p:nvSpPr>
        <p:spPr>
          <a:xfrm>
            <a:off x="419040" y="380200"/>
            <a:ext cx="8303041" cy="70999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26" name="Body Level One…"/>
          <p:cNvSpPr>
            <a:spLocks noGrp="1"/>
          </p:cNvSpPr>
          <p:nvPr>
            <p:ph type="body" sz="half" idx="1"/>
          </p:nvPr>
        </p:nvSpPr>
        <p:spPr>
          <a:xfrm>
            <a:off x="419040" y="1270212"/>
            <a:ext cx="4132802" cy="51687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7" name="Slide Number"/>
          <p:cNvSpPr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3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44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5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62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7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7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8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596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7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06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0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16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25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itle Text"/>
          <p:cNvSpPr>
            <a:spLocks noGrp="1"/>
          </p:cNvSpPr>
          <p:nvPr>
            <p:ph type="title"/>
          </p:nvPr>
        </p:nvSpPr>
        <p:spPr>
          <a:xfrm>
            <a:off x="419040" y="380200"/>
            <a:ext cx="8303041" cy="70999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34" name="Body Level One…"/>
          <p:cNvSpPr>
            <a:spLocks noGrp="1"/>
          </p:cNvSpPr>
          <p:nvPr>
            <p:ph type="body" sz="half" idx="1"/>
          </p:nvPr>
        </p:nvSpPr>
        <p:spPr>
          <a:xfrm>
            <a:off x="419040" y="1270212"/>
            <a:ext cx="4132802" cy="51687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5" name="Slide Number"/>
          <p:cNvSpPr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4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52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6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70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7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68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04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5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1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1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24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33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4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5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6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69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7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78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Title Text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03" name="Body Level One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0515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spcBef>
                <a:spcPts val="700"/>
              </a:spcBef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8895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0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Title Text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1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23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Title Text"/>
          <p:cNvSpPr>
            <a:spLocks noGrp="1"/>
          </p:cNvSpPr>
          <p:nvPr>
            <p:ph type="title"/>
          </p:nvPr>
        </p:nvSpPr>
        <p:spPr>
          <a:xfrm>
            <a:off x="6515100" y="76200"/>
            <a:ext cx="19431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32" name="Body Level One…"/>
          <p:cNvSpPr>
            <a:spLocks noGrp="1"/>
          </p:cNvSpPr>
          <p:nvPr>
            <p:ph type="body" idx="1"/>
          </p:nvPr>
        </p:nvSpPr>
        <p:spPr>
          <a:xfrm>
            <a:off x="685800" y="76200"/>
            <a:ext cx="5676900" cy="6019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Title Text"/>
          <p:cNvSpPr>
            <a:spLocks noGrp="1"/>
          </p:cNvSpPr>
          <p:nvPr>
            <p:ph type="title"/>
          </p:nvPr>
        </p:nvSpPr>
        <p:spPr>
          <a:xfrm>
            <a:off x="419040" y="380200"/>
            <a:ext cx="8303041" cy="70999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41" name="Body Level One…"/>
          <p:cNvSpPr>
            <a:spLocks noGrp="1"/>
          </p:cNvSpPr>
          <p:nvPr>
            <p:ph type="body" sz="half" idx="1"/>
          </p:nvPr>
        </p:nvSpPr>
        <p:spPr>
          <a:xfrm>
            <a:off x="419040" y="1270212"/>
            <a:ext cx="4132802" cy="516870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2" name="Slide Number"/>
          <p:cNvSpPr>
            <a:spLocks noGrp="1"/>
          </p:cNvSpPr>
          <p:nvPr>
            <p:ph type="sldNum" sz="quarter" idx="2"/>
          </p:nvPr>
        </p:nvSpPr>
        <p:spPr>
          <a:xfrm>
            <a:off x="4419600" y="5988050"/>
            <a:ext cx="21336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Title Text"/>
          <p:cNvSpPr>
            <a:spLocks noGrp="1"/>
          </p:cNvSpPr>
          <p:nvPr>
            <p:ph type="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algn="ctr">
              <a:defRPr>
                <a:latin typeface="Arial"/>
                <a:ea typeface="Arial"/>
                <a:cs typeface="Arial"/>
                <a:sym typeface="Arial"/>
              </a:defRPr>
            </a:lvl2pPr>
            <a:lvl3pPr algn="ctr">
              <a:defRPr>
                <a:latin typeface="Arial"/>
                <a:ea typeface="Arial"/>
                <a:cs typeface="Arial"/>
                <a:sym typeface="Arial"/>
              </a:defRPr>
            </a:lvl3pPr>
            <a:lvl4pPr algn="ctr">
              <a:defRPr>
                <a:latin typeface="Arial"/>
                <a:ea typeface="Arial"/>
                <a:cs typeface="Arial"/>
                <a:sym typeface="Arial"/>
              </a:defRPr>
            </a:lvl4pPr>
            <a:lvl5pPr algn="ctr"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9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Title Text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6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77" name="Body Level One…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86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None/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8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9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spcBef>
                <a:spcPts val="1000"/>
              </a:spcBef>
              <a:defRPr sz="2400"/>
            </a:pPr>
            <a:endParaRPr/>
          </a:p>
        </p:txBody>
      </p:sp>
      <p:sp>
        <p:nvSpPr>
          <p:cNvPr id="3" name="Title Text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>
            <a:spLocks noGrp="1"/>
          </p:cNvSpPr>
          <p:nvPr>
            <p:ph type="body" idx="1"/>
          </p:nvPr>
        </p:nvSpPr>
        <p:spPr>
          <a:xfrm>
            <a:off x="685800" y="1143000"/>
            <a:ext cx="7772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>
            <a:spLocks noGrp="1"/>
          </p:cNvSpPr>
          <p:nvPr>
            <p:ph type="sldNum" sz="quarter" idx="2"/>
          </p:nvPr>
        </p:nvSpPr>
        <p:spPr>
          <a:xfrm>
            <a:off x="8689692" y="6569176"/>
            <a:ext cx="301909" cy="28882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 algn="r">
              <a:defRPr sz="1400"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  <p:sldLayoutId id="2147483785" r:id="rId137"/>
    <p:sldLayoutId id="2147483786" r:id="rId138"/>
    <p:sldLayoutId id="2147483787" r:id="rId139"/>
    <p:sldLayoutId id="2147483788" r:id="rId140"/>
    <p:sldLayoutId id="2147483789" r:id="rId141"/>
    <p:sldLayoutId id="2147483790" r:id="rId142"/>
    <p:sldLayoutId id="2147483791" r:id="rId143"/>
    <p:sldLayoutId id="2147483792" r:id="rId144"/>
    <p:sldLayoutId id="2147483793" r:id="rId145"/>
    <p:sldLayoutId id="2147483794" r:id="rId146"/>
    <p:sldLayoutId id="2147483795" r:id="rId147"/>
    <p:sldLayoutId id="2147483796" r:id="rId148"/>
    <p:sldLayoutId id="2147483797" r:id="rId149"/>
    <p:sldLayoutId id="2147483798" r:id="rId150"/>
    <p:sldLayoutId id="2147483799" r:id="rId151"/>
    <p:sldLayoutId id="2147483800" r:id="rId152"/>
    <p:sldLayoutId id="2147483801" r:id="rId153"/>
    <p:sldLayoutId id="2147483802" r:id="rId154"/>
    <p:sldLayoutId id="2147483803" r:id="rId155"/>
    <p:sldLayoutId id="2147483804" r:id="rId156"/>
    <p:sldLayoutId id="2147483805" r:id="rId157"/>
    <p:sldLayoutId id="2147483806" r:id="rId158"/>
    <p:sldLayoutId id="2147483807" r:id="rId159"/>
    <p:sldLayoutId id="2147483808" r:id="rId160"/>
    <p:sldLayoutId id="2147483809" r:id="rId161"/>
    <p:sldLayoutId id="2147483810" r:id="rId162"/>
    <p:sldLayoutId id="2147483811" r:id="rId163"/>
    <p:sldLayoutId id="2147483812" r:id="rId164"/>
    <p:sldLayoutId id="2147483813" r:id="rId165"/>
    <p:sldLayoutId id="2147483814" r:id="rId166"/>
    <p:sldLayoutId id="2147483815" r:id="rId167"/>
    <p:sldLayoutId id="2147483816" r:id="rId168"/>
    <p:sldLayoutId id="2147483817" r:id="rId169"/>
    <p:sldLayoutId id="2147483818" r:id="rId170"/>
    <p:sldLayoutId id="2147483819" r:id="rId171"/>
    <p:sldLayoutId id="2147483820" r:id="rId172"/>
    <p:sldLayoutId id="2147483821" r:id="rId173"/>
    <p:sldLayoutId id="2147483822" r:id="rId174"/>
    <p:sldLayoutId id="2147483823" r:id="rId175"/>
    <p:sldLayoutId id="2147483824" r:id="rId176"/>
    <p:sldLayoutId id="2147483825" r:id="rId177"/>
    <p:sldLayoutId id="2147483826" r:id="rId178"/>
    <p:sldLayoutId id="2147483827" r:id="rId179"/>
    <p:sldLayoutId id="2147483828" r:id="rId180"/>
    <p:sldLayoutId id="2147483829" r:id="rId181"/>
    <p:sldLayoutId id="2147483830" r:id="rId182"/>
    <p:sldLayoutId id="2147483831" r:id="rId183"/>
    <p:sldLayoutId id="2147483832" r:id="rId184"/>
    <p:sldLayoutId id="2147483833" r:id="rId185"/>
    <p:sldLayoutId id="2147483834" r:id="rId186"/>
    <p:sldLayoutId id="2147483835" r:id="rId187"/>
    <p:sldLayoutId id="2147483836" r:id="rId188"/>
    <p:sldLayoutId id="2147483837" r:id="rId189"/>
    <p:sldLayoutId id="2147483838" r:id="rId190"/>
    <p:sldLayoutId id="2147483839" r:id="rId191"/>
    <p:sldLayoutId id="2147483840" r:id="rId192"/>
    <p:sldLayoutId id="2147483841" r:id="rId193"/>
    <p:sldLayoutId id="2147483842" r:id="rId194"/>
    <p:sldLayoutId id="2147483843" r:id="rId195"/>
    <p:sldLayoutId id="2147483844" r:id="rId196"/>
    <p:sldLayoutId id="2147483845" r:id="rId197"/>
    <p:sldLayoutId id="2147483846" r:id="rId198"/>
    <p:sldLayoutId id="2147483847" r:id="rId199"/>
    <p:sldLayoutId id="2147483848" r:id="rId200"/>
    <p:sldLayoutId id="2147483849" r:id="rId201"/>
    <p:sldLayoutId id="2147483850" r:id="rId202"/>
    <p:sldLayoutId id="2147483851" r:id="rId203"/>
    <p:sldLayoutId id="2147483852" r:id="rId204"/>
    <p:sldLayoutId id="2147483853" r:id="rId205"/>
    <p:sldLayoutId id="2147483854" r:id="rId206"/>
    <p:sldLayoutId id="2147483855" r:id="rId20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001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57300" marR="0" indent="-3429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63485" marR="0" indent="-391885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286000" marR="0" indent="-4572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743200" marR="0" indent="-4572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200400" marR="0" indent="-4572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57600" marR="0" indent="-4572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114800" marR="0" indent="-457200" algn="l" defTabSz="9144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Tx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7.xml"/><Relationship Id="rId5" Type="http://schemas.openxmlformats.org/officeDocument/2006/relationships/image" Target="../media/image31.png"/><Relationship Id="rId4" Type="http://schemas.openxmlformats.org/officeDocument/2006/relationships/chart" Target="../charts/char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7.xml"/><Relationship Id="rId5" Type="http://schemas.openxmlformats.org/officeDocument/2006/relationships/chart" Target="../charts/chart4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valai.cloudcv.org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9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0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1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0.png"/><Relationship Id="rId10" Type="http://schemas.openxmlformats.org/officeDocument/2006/relationships/image" Target="../media/image41.png"/><Relationship Id="rId4" Type="http://schemas.openxmlformats.org/officeDocument/2006/relationships/audio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3.xml"/><Relationship Id="rId4" Type="http://schemas.openxmlformats.org/officeDocument/2006/relationships/chart" Target="../charts/chart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9.xml"/><Relationship Id="rId4" Type="http://schemas.openxmlformats.org/officeDocument/2006/relationships/chart" Target="../charts/chart3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2.xml"/><Relationship Id="rId4" Type="http://schemas.openxmlformats.org/officeDocument/2006/relationships/chart" Target="../charts/chart4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3" Type="http://schemas.openxmlformats.org/officeDocument/2006/relationships/image" Target="../media/image49.tiff"/><Relationship Id="rId7" Type="http://schemas.openxmlformats.org/officeDocument/2006/relationships/image" Target="../media/image53.tif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10" Type="http://schemas.openxmlformats.org/officeDocument/2006/relationships/image" Target="../media/image56.tiff"/><Relationship Id="rId4" Type="http://schemas.openxmlformats.org/officeDocument/2006/relationships/image" Target="../media/image50.tiff"/><Relationship Id="rId9" Type="http://schemas.openxmlformats.org/officeDocument/2006/relationships/image" Target="../media/image55.tif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57.tiff"/><Relationship Id="rId7" Type="http://schemas.openxmlformats.org/officeDocument/2006/relationships/image" Target="../media/image61.tif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tiff"/><Relationship Id="rId5" Type="http://schemas.openxmlformats.org/officeDocument/2006/relationships/image" Target="../media/image59.tiff"/><Relationship Id="rId10" Type="http://schemas.openxmlformats.org/officeDocument/2006/relationships/image" Target="../media/image64.tiff"/><Relationship Id="rId4" Type="http://schemas.openxmlformats.org/officeDocument/2006/relationships/image" Target="../media/image58.tiff"/><Relationship Id="rId9" Type="http://schemas.openxmlformats.org/officeDocument/2006/relationships/image" Target="../media/image63.tif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7.xml"/><Relationship Id="rId4" Type="http://schemas.openxmlformats.org/officeDocument/2006/relationships/chart" Target="../charts/chart4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5334" y="333202"/>
            <a:ext cx="6608890" cy="20535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7" name="Group 4"/>
          <p:cNvGrpSpPr/>
          <p:nvPr/>
        </p:nvGrpSpPr>
        <p:grpSpPr>
          <a:xfrm>
            <a:off x="5553362" y="3997642"/>
            <a:ext cx="1601306" cy="2437986"/>
            <a:chOff x="0" y="0"/>
            <a:chExt cx="1601305" cy="2437985"/>
          </a:xfrm>
        </p:grpSpPr>
        <p:pic>
          <p:nvPicPr>
            <p:cNvPr id="1885" name="Picture 6" descr="Picture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3" y="0"/>
              <a:ext cx="1600201" cy="160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6" name="TextBox 9"/>
            <p:cNvSpPr/>
            <p:nvPr/>
          </p:nvSpPr>
          <p:spPr>
            <a:xfrm>
              <a:off x="0" y="1606990"/>
              <a:ext cx="1601305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/>
                <a:t>Dhruv Batra</a:t>
              </a:r>
              <a:br>
                <a:rPr dirty="0"/>
              </a:br>
              <a:r>
                <a:rPr dirty="0"/>
                <a:t>(Georgia </a:t>
              </a:r>
              <a:r>
                <a:rPr dirty="0" smtClean="0"/>
                <a:t>Tech</a:t>
              </a:r>
              <a:r>
                <a:rPr lang="en-US" dirty="0" smtClean="0"/>
                <a:t> / FAIR</a:t>
              </a:r>
              <a:r>
                <a:rPr dirty="0" smtClean="0"/>
                <a:t>)</a:t>
              </a:r>
              <a:endParaRPr dirty="0"/>
            </a:p>
          </p:txBody>
        </p:sp>
      </p:grpSp>
      <p:grpSp>
        <p:nvGrpSpPr>
          <p:cNvPr id="1890" name="Group 13"/>
          <p:cNvGrpSpPr/>
          <p:nvPr/>
        </p:nvGrpSpPr>
        <p:grpSpPr>
          <a:xfrm>
            <a:off x="7354683" y="3995928"/>
            <a:ext cx="1633967" cy="2431197"/>
            <a:chOff x="0" y="0"/>
            <a:chExt cx="1633966" cy="2431196"/>
          </a:xfrm>
        </p:grpSpPr>
        <p:pic>
          <p:nvPicPr>
            <p:cNvPr id="1888" name="Picture 14" descr="Picture 1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765" y="0"/>
              <a:ext cx="1600201" cy="160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89" name="TextBox 15"/>
            <p:cNvSpPr/>
            <p:nvPr/>
          </p:nvSpPr>
          <p:spPr>
            <a:xfrm>
              <a:off x="0" y="1600201"/>
              <a:ext cx="1601305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/>
                <a:t>Devi Parikh</a:t>
              </a:r>
              <a:br>
                <a:rPr dirty="0"/>
              </a:br>
              <a:r>
                <a:rPr dirty="0"/>
                <a:t>(Georgia </a:t>
              </a:r>
              <a:r>
                <a:rPr dirty="0" smtClean="0"/>
                <a:t>Tech</a:t>
              </a:r>
              <a:r>
                <a:rPr lang="en-US" dirty="0" smtClean="0"/>
                <a:t> / FAIR</a:t>
              </a:r>
              <a:r>
                <a:rPr dirty="0" smtClean="0"/>
                <a:t>)</a:t>
              </a:r>
              <a:endParaRPr dirty="0"/>
            </a:p>
          </p:txBody>
        </p:sp>
      </p:grpSp>
      <p:grpSp>
        <p:nvGrpSpPr>
          <p:cNvPr id="1893" name="Group 19"/>
          <p:cNvGrpSpPr/>
          <p:nvPr/>
        </p:nvGrpSpPr>
        <p:grpSpPr>
          <a:xfrm>
            <a:off x="-38308" y="3995199"/>
            <a:ext cx="2137735" cy="2176653"/>
            <a:chOff x="0" y="0"/>
            <a:chExt cx="2137733" cy="2176652"/>
          </a:xfrm>
        </p:grpSpPr>
        <p:sp>
          <p:nvSpPr>
            <p:cNvPr id="1891" name="TextBox 20"/>
            <p:cNvSpPr/>
            <p:nvPr/>
          </p:nvSpPr>
          <p:spPr>
            <a:xfrm>
              <a:off x="0" y="1602612"/>
              <a:ext cx="2137734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600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/>
                <a:t>Aishwarya Agrawal</a:t>
              </a:r>
              <a:br>
                <a:rPr dirty="0"/>
              </a:br>
              <a:r>
                <a:rPr dirty="0"/>
                <a:t>(Virginia Tech)</a:t>
              </a:r>
            </a:p>
          </p:txBody>
        </p:sp>
        <p:pic>
          <p:nvPicPr>
            <p:cNvPr id="1892" name="Picture 21" descr="Picture 2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46628" y="0"/>
              <a:ext cx="1291003" cy="160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94" name="TextBox 1"/>
          <p:cNvSpPr/>
          <p:nvPr/>
        </p:nvSpPr>
        <p:spPr>
          <a:xfrm>
            <a:off x="0" y="2758876"/>
            <a:ext cx="9144000" cy="82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Overview of Challenge </a:t>
            </a:r>
          </a:p>
        </p:txBody>
      </p:sp>
      <p:sp>
        <p:nvSpPr>
          <p:cNvPr id="1895" name="TextBox 10"/>
          <p:cNvSpPr/>
          <p:nvPr/>
        </p:nvSpPr>
        <p:spPr>
          <a:xfrm>
            <a:off x="1963713" y="5591613"/>
            <a:ext cx="155927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1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Yash Goyal</a:t>
            </a:r>
            <a:br>
              <a:rPr dirty="0"/>
            </a:br>
            <a:r>
              <a:rPr dirty="0"/>
              <a:t>(Virginia Tech)</a:t>
            </a:r>
          </a:p>
        </p:txBody>
      </p:sp>
      <p:pic>
        <p:nvPicPr>
          <p:cNvPr id="1896" name="Picture 11" descr="Picture 1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929444" y="3996855"/>
            <a:ext cx="1601305" cy="16013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7" name="Picture 2" descr="Picture 2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743553" y="3997124"/>
            <a:ext cx="1601305" cy="1601305"/>
          </a:xfrm>
          <a:prstGeom prst="rect">
            <a:avLst/>
          </a:prstGeom>
          <a:ln w="12700">
            <a:miter lim="400000"/>
          </a:ln>
        </p:spPr>
      </p:pic>
      <p:sp>
        <p:nvSpPr>
          <p:cNvPr id="1898" name="TextBox 15"/>
          <p:cNvSpPr/>
          <p:nvPr/>
        </p:nvSpPr>
        <p:spPr>
          <a:xfrm>
            <a:off x="3684829" y="5604315"/>
            <a:ext cx="1668516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Tejas Khot</a:t>
            </a:r>
          </a:p>
          <a:p>
            <a:pPr algn="ctr" defTabSz="457200">
              <a:defRPr sz="1600">
                <a:latin typeface="+mj-lt"/>
                <a:ea typeface="+mj-ea"/>
                <a:cs typeface="+mj-cs"/>
                <a:sym typeface="Calibri"/>
              </a:defRPr>
            </a:pPr>
            <a:r>
              <a:t>(Virginia Tech)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VQA Task</a:t>
            </a:r>
          </a:p>
        </p:txBody>
      </p:sp>
      <p:pic>
        <p:nvPicPr>
          <p:cNvPr id="202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67" y="1530700"/>
            <a:ext cx="3131562" cy="2016004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2023" name="TextBox 24"/>
          <p:cNvSpPr/>
          <p:nvPr/>
        </p:nvSpPr>
        <p:spPr>
          <a:xfrm>
            <a:off x="304833" y="4793977"/>
            <a:ext cx="3131630" cy="77724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What is the mustache made of?</a:t>
            </a:r>
          </a:p>
        </p:txBody>
      </p:sp>
      <p:sp>
        <p:nvSpPr>
          <p:cNvPr id="2024" name="TextBox 25"/>
          <p:cNvSpPr/>
          <p:nvPr/>
        </p:nvSpPr>
        <p:spPr>
          <a:xfrm>
            <a:off x="7418723" y="3538087"/>
            <a:ext cx="1572877" cy="44704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bananas</a:t>
            </a:r>
          </a:p>
        </p:txBody>
      </p:sp>
      <p:sp>
        <p:nvSpPr>
          <p:cNvPr id="2032" name="Straight Arrow Connector 26"/>
          <p:cNvSpPr/>
          <p:nvPr/>
        </p:nvSpPr>
        <p:spPr>
          <a:xfrm>
            <a:off x="3481938" y="4355098"/>
            <a:ext cx="1142317" cy="800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50800">
            <a:solidFill>
              <a:srgbClr val="5B9BD5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033" name="Straight Arrow Connector 27"/>
          <p:cNvSpPr/>
          <p:nvPr/>
        </p:nvSpPr>
        <p:spPr>
          <a:xfrm>
            <a:off x="6602303" y="3770423"/>
            <a:ext cx="803721" cy="88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50800">
            <a:solidFill>
              <a:srgbClr val="5B9BD5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2029" name="Rounded Rectangle 28"/>
          <p:cNvGrpSpPr/>
          <p:nvPr/>
        </p:nvGrpSpPr>
        <p:grpSpPr>
          <a:xfrm>
            <a:off x="4259153" y="3235911"/>
            <a:ext cx="2336846" cy="1112673"/>
            <a:chOff x="0" y="0"/>
            <a:chExt cx="2336844" cy="1112672"/>
          </a:xfrm>
        </p:grpSpPr>
        <p:sp>
          <p:nvSpPr>
            <p:cNvPr id="2027" name="Rounded Rectangle"/>
            <p:cNvSpPr/>
            <p:nvPr/>
          </p:nvSpPr>
          <p:spPr>
            <a:xfrm>
              <a:off x="0" y="0"/>
              <a:ext cx="2336845" cy="1112673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028" name="AI System"/>
            <p:cNvSpPr/>
            <p:nvPr/>
          </p:nvSpPr>
          <p:spPr>
            <a:xfrm>
              <a:off x="54315" y="320116"/>
              <a:ext cx="2228215" cy="472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AI System</a:t>
              </a:r>
            </a:p>
          </p:txBody>
        </p:sp>
      </p:grpSp>
      <p:sp>
        <p:nvSpPr>
          <p:cNvPr id="2034" name="Straight Arrow Connector 29"/>
          <p:cNvSpPr/>
          <p:nvPr/>
        </p:nvSpPr>
        <p:spPr>
          <a:xfrm>
            <a:off x="3454896" y="2524950"/>
            <a:ext cx="1212779" cy="694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50800">
            <a:solidFill>
              <a:srgbClr val="5B9BD5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031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689692" y="6569176"/>
            <a:ext cx="301908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VQA v1.0 Dataset</a:t>
            </a:r>
          </a:p>
        </p:txBody>
      </p:sp>
      <p:pic>
        <p:nvPicPr>
          <p:cNvPr id="206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147" y="1257206"/>
            <a:ext cx="6899705" cy="5431683"/>
          </a:xfrm>
          <a:prstGeom prst="rect">
            <a:avLst/>
          </a:prstGeom>
          <a:ln w="12700">
            <a:miter lim="400000"/>
          </a:ln>
        </p:spPr>
      </p:pic>
      <p:sp>
        <p:nvSpPr>
          <p:cNvPr id="2061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702888" y="6569176"/>
            <a:ext cx="288712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Title 1"/>
          <p:cNvSpPr/>
          <p:nvPr/>
        </p:nvSpPr>
        <p:spPr>
          <a:xfrm>
            <a:off x="483326" y="141514"/>
            <a:ext cx="82296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en-US" dirty="0" smtClean="0"/>
              <a:t>VQA v1.0 </a:t>
            </a:r>
            <a:r>
              <a:rPr dirty="0" smtClean="0"/>
              <a:t>Dataset </a:t>
            </a:r>
            <a:r>
              <a:rPr dirty="0"/>
              <a:t>Stats</a:t>
            </a:r>
          </a:p>
        </p:txBody>
      </p:sp>
      <p:sp>
        <p:nvSpPr>
          <p:cNvPr id="2066" name="Content Placeholder 2"/>
          <p:cNvSpPr/>
          <p:nvPr/>
        </p:nvSpPr>
        <p:spPr>
          <a:xfrm>
            <a:off x="164756" y="1165646"/>
            <a:ext cx="8826843" cy="386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&gt;250K images (COCO + 50K Abstract Scenes)</a:t>
            </a:r>
            <a:endParaRPr sz="2800" dirty="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+mj-lt"/>
                <a:ea typeface="+mj-ea"/>
                <a:cs typeface="+mj-cs"/>
                <a:sym typeface="Calibri"/>
              </a:defRPr>
            </a:pPr>
            <a:endParaRPr sz="2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&gt;750K questions (3 per image)</a:t>
            </a:r>
            <a:endParaRPr sz="2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endParaRPr sz="2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~10M answers (10 w/ image + 3 w/o image)</a:t>
            </a:r>
          </a:p>
        </p:txBody>
      </p:sp>
      <p:sp>
        <p:nvSpPr>
          <p:cNvPr id="2067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8689692" y="6569176"/>
            <a:ext cx="301908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6" grpId="1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Accuracy Metric</a:t>
            </a:r>
          </a:p>
        </p:txBody>
      </p:sp>
      <p:pic>
        <p:nvPicPr>
          <p:cNvPr id="207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963561"/>
            <a:ext cx="9144000" cy="3665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0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1350566"/>
            <a:ext cx="8534400" cy="1029814"/>
          </a:xfrm>
          <a:prstGeom prst="rect">
            <a:avLst/>
          </a:prstGeom>
          <a:ln w="12700">
            <a:miter lim="400000"/>
          </a:ln>
        </p:spPr>
      </p:pic>
      <p:sp>
        <p:nvSpPr>
          <p:cNvPr id="2081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689692" y="6569176"/>
            <a:ext cx="301908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hangingPunct="1"/>
            <a:r>
              <a:rPr lang="en-US" dirty="0"/>
              <a:t>The Curse of Language Priors </a:t>
            </a:r>
          </a:p>
        </p:txBody>
      </p:sp>
      <p:sp>
        <p:nvSpPr>
          <p:cNvPr id="2081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689692" y="6569176"/>
            <a:ext cx="301908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3" name="TextBox 4"/>
          <p:cNvSpPr/>
          <p:nvPr/>
        </p:nvSpPr>
        <p:spPr>
          <a:xfrm>
            <a:off x="114051" y="1307492"/>
            <a:ext cx="261225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en-US" sz="2400" dirty="0" smtClean="0"/>
              <a:t>Q: </a:t>
            </a:r>
            <a:r>
              <a:rPr sz="2400" dirty="0" smtClean="0"/>
              <a:t>What </a:t>
            </a:r>
            <a:r>
              <a:rPr sz="2400" dirty="0"/>
              <a:t>sport is … ?</a:t>
            </a:r>
          </a:p>
        </p:txBody>
      </p:sp>
      <p:sp>
        <p:nvSpPr>
          <p:cNvPr id="31" name="TextBox 12"/>
          <p:cNvSpPr/>
          <p:nvPr/>
        </p:nvSpPr>
        <p:spPr>
          <a:xfrm>
            <a:off x="114050" y="1749411"/>
            <a:ext cx="282865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defRPr sz="22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2400" dirty="0" smtClean="0">
                <a:latin typeface="+mj-lt"/>
              </a:rPr>
              <a:t>A: </a:t>
            </a:r>
            <a:r>
              <a:rPr sz="2400" dirty="0" smtClean="0">
                <a:latin typeface="+mj-lt"/>
              </a:rPr>
              <a:t>‘tennis’</a:t>
            </a:r>
            <a:r>
              <a:rPr lang="en-US" sz="2400" dirty="0" smtClean="0">
                <a:latin typeface="+mj-lt"/>
              </a:rPr>
              <a:t> - </a:t>
            </a:r>
            <a:r>
              <a:rPr sz="2400" dirty="0" smtClean="0">
                <a:solidFill>
                  <a:srgbClr val="FF0000"/>
                </a:solidFill>
                <a:latin typeface="+mj-lt"/>
              </a:rPr>
              <a:t>41</a:t>
            </a:r>
            <a:r>
              <a:rPr sz="2400" dirty="0">
                <a:solidFill>
                  <a:srgbClr val="FF0000"/>
                </a:solidFill>
                <a:latin typeface="+mj-lt"/>
              </a:rPr>
              <a:t>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142" y="1157929"/>
            <a:ext cx="6275157" cy="1243584"/>
          </a:xfrm>
          <a:prstGeom prst="rect">
            <a:avLst/>
          </a:prstGeom>
        </p:spPr>
      </p:pic>
      <p:sp>
        <p:nvSpPr>
          <p:cNvPr id="20" name="TextBox 4"/>
          <p:cNvSpPr/>
          <p:nvPr/>
        </p:nvSpPr>
        <p:spPr>
          <a:xfrm>
            <a:off x="114052" y="4845234"/>
            <a:ext cx="254011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en-US" sz="2400" dirty="0" smtClean="0"/>
              <a:t>Q: Do you see a </a:t>
            </a:r>
            <a:r>
              <a:rPr sz="2400" dirty="0" smtClean="0"/>
              <a:t>… </a:t>
            </a:r>
            <a:r>
              <a:rPr sz="2400" dirty="0"/>
              <a:t>?</a:t>
            </a:r>
          </a:p>
        </p:txBody>
      </p:sp>
      <p:sp>
        <p:nvSpPr>
          <p:cNvPr id="21" name="TextBox 12"/>
          <p:cNvSpPr/>
          <p:nvPr/>
        </p:nvSpPr>
        <p:spPr>
          <a:xfrm>
            <a:off x="114051" y="5287153"/>
            <a:ext cx="282865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defRPr sz="22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2400" dirty="0" smtClean="0">
                <a:latin typeface="+mj-lt"/>
              </a:rPr>
              <a:t>A: </a:t>
            </a:r>
            <a:r>
              <a:rPr sz="2400" dirty="0" smtClean="0">
                <a:latin typeface="+mj-lt"/>
              </a:rPr>
              <a:t>‘</a:t>
            </a:r>
            <a:r>
              <a:rPr lang="en-US" sz="2400" dirty="0" smtClean="0">
                <a:latin typeface="+mj-lt"/>
              </a:rPr>
              <a:t>yes</a:t>
            </a:r>
            <a:r>
              <a:rPr sz="2400" dirty="0" smtClean="0">
                <a:latin typeface="+mj-lt"/>
              </a:rPr>
              <a:t>’</a:t>
            </a:r>
            <a:r>
              <a:rPr lang="en-US" sz="2400" dirty="0" smtClean="0">
                <a:latin typeface="+mj-lt"/>
              </a:rPr>
              <a:t> -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87</a:t>
            </a:r>
            <a:r>
              <a:rPr sz="2400" dirty="0" smtClean="0">
                <a:solidFill>
                  <a:srgbClr val="FF0000"/>
                </a:solidFill>
                <a:latin typeface="+mj-lt"/>
              </a:rPr>
              <a:t>%</a:t>
            </a:r>
            <a:endParaRPr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141" y="2929383"/>
            <a:ext cx="6276415" cy="12252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8065" y="4686693"/>
            <a:ext cx="6298117" cy="1216152"/>
          </a:xfrm>
          <a:prstGeom prst="rect">
            <a:avLst/>
          </a:prstGeom>
        </p:spPr>
      </p:pic>
      <p:sp>
        <p:nvSpPr>
          <p:cNvPr id="38" name="TextBox 4"/>
          <p:cNvSpPr/>
          <p:nvPr/>
        </p:nvSpPr>
        <p:spPr>
          <a:xfrm>
            <a:off x="114053" y="3098192"/>
            <a:ext cx="228043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2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en-US" sz="2400" dirty="0" smtClean="0"/>
              <a:t>Q: </a:t>
            </a:r>
            <a:r>
              <a:rPr lang="en-US" sz="2400" dirty="0" smtClean="0"/>
              <a:t>How many</a:t>
            </a:r>
            <a:r>
              <a:rPr sz="2400" dirty="0" smtClean="0"/>
              <a:t> </a:t>
            </a:r>
            <a:r>
              <a:rPr sz="2400" dirty="0"/>
              <a:t>… ?</a:t>
            </a:r>
          </a:p>
        </p:txBody>
      </p:sp>
      <p:sp>
        <p:nvSpPr>
          <p:cNvPr id="39" name="TextBox 12"/>
          <p:cNvSpPr/>
          <p:nvPr/>
        </p:nvSpPr>
        <p:spPr>
          <a:xfrm>
            <a:off x="114052" y="3540111"/>
            <a:ext cx="282865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defTabSz="457200">
              <a:defRPr sz="2200">
                <a:latin typeface="+mj-lt"/>
                <a:ea typeface="+mj-ea"/>
                <a:cs typeface="+mj-cs"/>
                <a:sym typeface="Calibri"/>
              </a:defRPr>
            </a:pPr>
            <a:r>
              <a:rPr lang="en-US" sz="2400" dirty="0" smtClean="0">
                <a:latin typeface="+mj-lt"/>
              </a:rPr>
              <a:t>A: </a:t>
            </a:r>
            <a:r>
              <a:rPr sz="2400" dirty="0" smtClean="0">
                <a:latin typeface="+mj-lt"/>
              </a:rPr>
              <a:t>‘</a:t>
            </a:r>
            <a:r>
              <a:rPr lang="en-US" sz="2400" dirty="0" smtClean="0">
                <a:latin typeface="+mj-lt"/>
              </a:rPr>
              <a:t>2</a:t>
            </a:r>
            <a:r>
              <a:rPr sz="2400" dirty="0" smtClean="0">
                <a:latin typeface="+mj-lt"/>
              </a:rPr>
              <a:t>’</a:t>
            </a:r>
            <a:r>
              <a:rPr lang="en-US" sz="2400" dirty="0" smtClean="0">
                <a:latin typeface="+mj-lt"/>
              </a:rPr>
              <a:t> - </a:t>
            </a:r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39</a:t>
            </a:r>
            <a:r>
              <a:rPr sz="2400" dirty="0" smtClean="0">
                <a:solidFill>
                  <a:srgbClr val="FF0000"/>
                </a:solidFill>
                <a:latin typeface="+mj-lt"/>
              </a:rPr>
              <a:t>%</a:t>
            </a:r>
            <a:endParaRPr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0819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dvAuto="0"/>
      <p:bldP spid="31" grpId="0" animBg="1" advAuto="0"/>
      <p:bldP spid="20" grpId="0" animBg="1" advAuto="0"/>
      <p:bldP spid="21" grpId="0" animBg="1" advAuto="0"/>
      <p:bldP spid="38" grpId="0" animBg="1" advAuto="0"/>
      <p:bldP spid="39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Content Placeholder 2"/>
          <p:cNvSpPr>
            <a:spLocks noGrp="1"/>
          </p:cNvSpPr>
          <p:nvPr>
            <p:ph type="body" idx="1"/>
          </p:nvPr>
        </p:nvSpPr>
        <p:spPr>
          <a:xfrm>
            <a:off x="457199" y="1600201"/>
            <a:ext cx="8229602" cy="4525964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/>
          </a:p>
          <a:p>
            <a:pPr marL="0" indent="0" algn="ctr">
              <a:buSzTx/>
              <a:buNone/>
            </a:pPr>
            <a:r>
              <a:rPr b="1">
                <a:solidFill>
                  <a:srgbClr val="C82506"/>
                </a:solidFill>
              </a:rPr>
              <a:t>False impression</a:t>
            </a:r>
            <a:r>
              <a:t> that a system is making progress towards the goal of </a:t>
            </a:r>
          </a:p>
          <a:p>
            <a:pPr marL="0" indent="0" algn="ctr">
              <a:buSzTx/>
              <a:buNone/>
              <a:defRPr b="1">
                <a:solidFill>
                  <a:srgbClr val="0365C0"/>
                </a:solidFill>
              </a:defRPr>
            </a:pPr>
            <a:r>
              <a:t>understanding images correctly</a:t>
            </a:r>
          </a:p>
        </p:txBody>
      </p:sp>
      <p:sp>
        <p:nvSpPr>
          <p:cNvPr id="2105" name="Rectangle 4"/>
          <p:cNvSpPr/>
          <p:nvPr/>
        </p:nvSpPr>
        <p:spPr>
          <a:xfrm rot="21213907">
            <a:off x="1529501" y="2297573"/>
            <a:ext cx="6271320" cy="1077218"/>
          </a:xfrm>
          <a:prstGeom prst="rect">
            <a:avLst/>
          </a:prstGeom>
          <a:solidFill>
            <a:srgbClr val="70BF41"/>
          </a:solidFill>
          <a:ln w="3175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>
                <a:solidFill>
                  <a:schemeClr val="tx1"/>
                </a:solidFill>
              </a:rPr>
              <a:t> Solution: </a:t>
            </a:r>
          </a:p>
          <a:p>
            <a:pPr algn="ctr" defTabSz="4572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 smtClean="0">
                <a:solidFill>
                  <a:schemeClr val="tx1"/>
                </a:solidFill>
              </a:rPr>
              <a:t>Re</a:t>
            </a:r>
            <a:r>
              <a:rPr lang="en-US" dirty="0" smtClean="0">
                <a:solidFill>
                  <a:schemeClr val="tx1"/>
                </a:solidFill>
              </a:rPr>
              <a:t>duce</a:t>
            </a:r>
            <a:r>
              <a:rPr dirty="0" smtClean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language priors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4" grpId="1" build="p" animBg="1" advAuto="0"/>
      <p:bldP spid="2105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Rounded Rectangle 9"/>
          <p:cNvSpPr/>
          <p:nvPr/>
        </p:nvSpPr>
        <p:spPr>
          <a:xfrm>
            <a:off x="6039121" y="2415359"/>
            <a:ext cx="2997927" cy="19692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5B9BD5"/>
            </a:solidFill>
          </a:ln>
        </p:spPr>
        <p:txBody>
          <a:bodyPr lIns="34290" tIns="34290" rIns="34290" bIns="34290" anchor="ctr"/>
          <a:lstStyle/>
          <a:p>
            <a:pPr algn="ctr">
              <a:defRPr sz="1200"/>
            </a:pPr>
            <a:endParaRPr/>
          </a:p>
        </p:txBody>
      </p:sp>
      <p:sp>
        <p:nvSpPr>
          <p:cNvPr id="2110" name="Rounded Rectangle 8"/>
          <p:cNvSpPr/>
          <p:nvPr/>
        </p:nvSpPr>
        <p:spPr>
          <a:xfrm>
            <a:off x="132261" y="2415359"/>
            <a:ext cx="3009146" cy="196922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5B9BD5"/>
            </a:solidFill>
          </a:ln>
        </p:spPr>
        <p:txBody>
          <a:bodyPr lIns="34290" tIns="34290" rIns="34290" bIns="34290" anchor="ctr"/>
          <a:lstStyle/>
          <a:p>
            <a:pPr algn="ctr">
              <a:defRPr sz="1200"/>
            </a:pPr>
            <a:endParaRPr/>
          </a:p>
        </p:txBody>
      </p:sp>
      <p:grpSp>
        <p:nvGrpSpPr>
          <p:cNvPr id="2113" name="Rounded Rectangle 3"/>
          <p:cNvGrpSpPr/>
          <p:nvPr/>
        </p:nvGrpSpPr>
        <p:grpSpPr>
          <a:xfrm>
            <a:off x="2693397" y="1463038"/>
            <a:ext cx="3757207" cy="469359"/>
            <a:chOff x="0" y="-31388"/>
            <a:chExt cx="3757205" cy="469358"/>
          </a:xfrm>
        </p:grpSpPr>
        <p:sp>
          <p:nvSpPr>
            <p:cNvPr id="2111" name="Rounded Rectangle"/>
            <p:cNvSpPr/>
            <p:nvPr/>
          </p:nvSpPr>
          <p:spPr>
            <a:xfrm>
              <a:off x="0" y="0"/>
              <a:ext cx="3757205" cy="406582"/>
            </a:xfrm>
            <a:prstGeom prst="roundRect">
              <a:avLst>
                <a:gd name="adj" fmla="val 16667"/>
              </a:avLst>
            </a:prstGeom>
            <a:solidFill>
              <a:srgbClr val="BDD7EE"/>
            </a:solidFill>
            <a:ln w="12700" cap="flat">
              <a:solidFill>
                <a:srgbClr val="42719B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6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12" name="Question"/>
            <p:cNvSpPr/>
            <p:nvPr/>
          </p:nvSpPr>
          <p:spPr>
            <a:xfrm>
              <a:off x="19847" y="-31388"/>
              <a:ext cx="3717510" cy="469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Question</a:t>
              </a:r>
            </a:p>
          </p:txBody>
        </p:sp>
      </p:grpSp>
      <p:grpSp>
        <p:nvGrpSpPr>
          <p:cNvPr id="2116" name="Rounded Rectangle 4"/>
          <p:cNvGrpSpPr/>
          <p:nvPr/>
        </p:nvGrpSpPr>
        <p:grpSpPr>
          <a:xfrm>
            <a:off x="301264" y="2605327"/>
            <a:ext cx="2659925" cy="469359"/>
            <a:chOff x="0" y="-31387"/>
            <a:chExt cx="2659924" cy="469357"/>
          </a:xfrm>
        </p:grpSpPr>
        <p:sp>
          <p:nvSpPr>
            <p:cNvPr id="2114" name="Rounded Rectangle"/>
            <p:cNvSpPr/>
            <p:nvPr/>
          </p:nvSpPr>
          <p:spPr>
            <a:xfrm>
              <a:off x="0" y="0"/>
              <a:ext cx="2659924" cy="406582"/>
            </a:xfrm>
            <a:prstGeom prst="roundRect">
              <a:avLst>
                <a:gd name="adj" fmla="val 16667"/>
              </a:avLst>
            </a:prstGeom>
            <a:solidFill>
              <a:srgbClr val="C5E0B4"/>
            </a:solidFill>
            <a:ln w="12700" cap="flat">
              <a:solidFill>
                <a:srgbClr val="548235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6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15" name="Answer A"/>
            <p:cNvSpPr/>
            <p:nvPr/>
          </p:nvSpPr>
          <p:spPr>
            <a:xfrm>
              <a:off x="19848" y="-31387"/>
              <a:ext cx="2620228" cy="469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Answer A</a:t>
              </a:r>
            </a:p>
          </p:txBody>
        </p:sp>
      </p:grpSp>
      <p:grpSp>
        <p:nvGrpSpPr>
          <p:cNvPr id="2119" name="Rounded Rectangle 5"/>
          <p:cNvGrpSpPr/>
          <p:nvPr/>
        </p:nvGrpSpPr>
        <p:grpSpPr>
          <a:xfrm>
            <a:off x="6208123" y="2615836"/>
            <a:ext cx="2659925" cy="469359"/>
            <a:chOff x="0" y="-31387"/>
            <a:chExt cx="2659924" cy="469357"/>
          </a:xfrm>
        </p:grpSpPr>
        <p:sp>
          <p:nvSpPr>
            <p:cNvPr id="2117" name="Rounded Rectangle"/>
            <p:cNvSpPr/>
            <p:nvPr/>
          </p:nvSpPr>
          <p:spPr>
            <a:xfrm>
              <a:off x="0" y="0"/>
              <a:ext cx="2659924" cy="406582"/>
            </a:xfrm>
            <a:prstGeom prst="roundRect">
              <a:avLst>
                <a:gd name="adj" fmla="val 16667"/>
              </a:avLst>
            </a:prstGeom>
            <a:solidFill>
              <a:srgbClr val="C5E0B4"/>
            </a:solidFill>
            <a:ln w="12700" cap="flat">
              <a:solidFill>
                <a:srgbClr val="548235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6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18" name="Answer A’"/>
            <p:cNvSpPr/>
            <p:nvPr/>
          </p:nvSpPr>
          <p:spPr>
            <a:xfrm>
              <a:off x="19848" y="-31387"/>
              <a:ext cx="2620228" cy="469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Answer A’</a:t>
              </a:r>
            </a:p>
          </p:txBody>
        </p:sp>
      </p:grpSp>
      <p:grpSp>
        <p:nvGrpSpPr>
          <p:cNvPr id="2122" name="Rounded Rectangle 6"/>
          <p:cNvGrpSpPr/>
          <p:nvPr/>
        </p:nvGrpSpPr>
        <p:grpSpPr>
          <a:xfrm>
            <a:off x="301263" y="3685357"/>
            <a:ext cx="2659925" cy="469359"/>
            <a:chOff x="0" y="-31387"/>
            <a:chExt cx="2659924" cy="469357"/>
          </a:xfrm>
        </p:grpSpPr>
        <p:sp>
          <p:nvSpPr>
            <p:cNvPr id="2120" name="Rounded Rectangle"/>
            <p:cNvSpPr/>
            <p:nvPr/>
          </p:nvSpPr>
          <p:spPr>
            <a:xfrm>
              <a:off x="0" y="0"/>
              <a:ext cx="2659924" cy="406582"/>
            </a:xfrm>
            <a:prstGeom prst="roundRect">
              <a:avLst>
                <a:gd name="adj" fmla="val 16667"/>
              </a:avLst>
            </a:prstGeom>
            <a:solidFill>
              <a:srgbClr val="F4B183"/>
            </a:solidFill>
            <a:ln w="12700" cap="flat">
              <a:solidFill>
                <a:srgbClr val="C55A11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6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21" name="Image I"/>
            <p:cNvSpPr/>
            <p:nvPr/>
          </p:nvSpPr>
          <p:spPr>
            <a:xfrm>
              <a:off x="19848" y="-31387"/>
              <a:ext cx="2620228" cy="469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Image I</a:t>
              </a:r>
            </a:p>
          </p:txBody>
        </p:sp>
      </p:grpSp>
      <p:grpSp>
        <p:nvGrpSpPr>
          <p:cNvPr id="2125" name="Rounded Rectangle 7"/>
          <p:cNvGrpSpPr/>
          <p:nvPr/>
        </p:nvGrpSpPr>
        <p:grpSpPr>
          <a:xfrm>
            <a:off x="6208123" y="3685357"/>
            <a:ext cx="2659925" cy="469359"/>
            <a:chOff x="0" y="-31388"/>
            <a:chExt cx="2659924" cy="469358"/>
          </a:xfrm>
        </p:grpSpPr>
        <p:sp>
          <p:nvSpPr>
            <p:cNvPr id="2123" name="Rounded Rectangle"/>
            <p:cNvSpPr/>
            <p:nvPr/>
          </p:nvSpPr>
          <p:spPr>
            <a:xfrm>
              <a:off x="0" y="0"/>
              <a:ext cx="2659924" cy="406582"/>
            </a:xfrm>
            <a:prstGeom prst="roundRect">
              <a:avLst>
                <a:gd name="adj" fmla="val 16667"/>
              </a:avLst>
            </a:prstGeom>
            <a:solidFill>
              <a:srgbClr val="F4B183"/>
            </a:solidFill>
            <a:ln w="12700" cap="flat">
              <a:solidFill>
                <a:srgbClr val="C55A11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6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24" name="Image I’"/>
            <p:cNvSpPr/>
            <p:nvPr/>
          </p:nvSpPr>
          <p:spPr>
            <a:xfrm>
              <a:off x="19848" y="-31388"/>
              <a:ext cx="2620228" cy="469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Image I’</a:t>
              </a:r>
            </a:p>
          </p:txBody>
        </p:sp>
      </p:grpSp>
      <p:sp>
        <p:nvSpPr>
          <p:cNvPr id="2126" name="Bent-Up Arrow 12"/>
          <p:cNvSpPr/>
          <p:nvPr/>
        </p:nvSpPr>
        <p:spPr>
          <a:xfrm rot="10800000">
            <a:off x="1855741" y="1651182"/>
            <a:ext cx="837657" cy="734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14495" y="16200"/>
                </a:lnTo>
                <a:lnTo>
                  <a:pt x="14495" y="5400"/>
                </a:lnTo>
                <a:lnTo>
                  <a:pt x="12126" y="5400"/>
                </a:lnTo>
                <a:lnTo>
                  <a:pt x="16863" y="0"/>
                </a:lnTo>
                <a:lnTo>
                  <a:pt x="21600" y="5400"/>
                </a:lnTo>
                <a:lnTo>
                  <a:pt x="19232" y="5400"/>
                </a:lnTo>
                <a:lnTo>
                  <a:pt x="1923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DD7EE"/>
          </a:solidFill>
          <a:ln w="12700">
            <a:solidFill>
              <a:srgbClr val="8FAADC"/>
            </a:solidFill>
          </a:ln>
        </p:spPr>
        <p:txBody>
          <a:bodyPr lIns="34290" tIns="34290" rIns="34290" bIns="3429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7" name="Bent-Up Arrow 17"/>
          <p:cNvSpPr/>
          <p:nvPr/>
        </p:nvSpPr>
        <p:spPr>
          <a:xfrm rot="10800000" flipH="1">
            <a:off x="6450602" y="1651182"/>
            <a:ext cx="837657" cy="734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14495" y="16200"/>
                </a:lnTo>
                <a:lnTo>
                  <a:pt x="14495" y="5400"/>
                </a:lnTo>
                <a:lnTo>
                  <a:pt x="12126" y="5400"/>
                </a:lnTo>
                <a:lnTo>
                  <a:pt x="16863" y="0"/>
                </a:lnTo>
                <a:lnTo>
                  <a:pt x="21600" y="5400"/>
                </a:lnTo>
                <a:lnTo>
                  <a:pt x="19232" y="5400"/>
                </a:lnTo>
                <a:lnTo>
                  <a:pt x="1923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DD7EE"/>
          </a:solidFill>
          <a:ln w="12700">
            <a:solidFill>
              <a:srgbClr val="8FAADC"/>
            </a:solidFill>
          </a:ln>
        </p:spPr>
        <p:txBody>
          <a:bodyPr lIns="34290" tIns="34290" rIns="34290" bIns="3429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8" name="Left-Right Arrow 18"/>
          <p:cNvSpPr/>
          <p:nvPr/>
        </p:nvSpPr>
        <p:spPr>
          <a:xfrm>
            <a:off x="2994594" y="3779005"/>
            <a:ext cx="3180122" cy="28206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 w="12700">
            <a:solidFill>
              <a:srgbClr val="0D0D0D"/>
            </a:solidFill>
          </a:ln>
        </p:spPr>
        <p:txBody>
          <a:bodyPr lIns="34290" tIns="34290" rIns="34290" bIns="3429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9" name="Left-Right Arrow 19"/>
          <p:cNvSpPr/>
          <p:nvPr/>
        </p:nvSpPr>
        <p:spPr>
          <a:xfrm>
            <a:off x="2994594" y="2698974"/>
            <a:ext cx="3180123" cy="28206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 w="12700">
            <a:solidFill>
              <a:srgbClr val="0D0D0D"/>
            </a:solidFill>
          </a:ln>
        </p:spPr>
        <p:txBody>
          <a:bodyPr lIns="34290" tIns="34290" rIns="34290" bIns="3429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0" name="TextBox 20"/>
          <p:cNvSpPr/>
          <p:nvPr/>
        </p:nvSpPr>
        <p:spPr>
          <a:xfrm>
            <a:off x="3351570" y="2981038"/>
            <a:ext cx="2518552" cy="38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algn="ctr">
              <a:defRPr sz="2200"/>
            </a:lvl1pPr>
          </a:lstStyle>
          <a:p>
            <a:r>
              <a:t>Different answers</a:t>
            </a:r>
          </a:p>
        </p:txBody>
      </p:sp>
      <p:sp>
        <p:nvSpPr>
          <p:cNvPr id="2131" name="TextBox 21"/>
          <p:cNvSpPr/>
          <p:nvPr/>
        </p:nvSpPr>
        <p:spPr>
          <a:xfrm>
            <a:off x="3351570" y="4010055"/>
            <a:ext cx="2518552" cy="38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algn="ctr">
              <a:defRPr sz="2200"/>
            </a:lvl1pPr>
          </a:lstStyle>
          <a:p>
            <a:r>
              <a:t>Similar images</a:t>
            </a:r>
          </a:p>
        </p:txBody>
      </p:sp>
      <p:grpSp>
        <p:nvGrpSpPr>
          <p:cNvPr id="2134" name="Rounded Rectangle 23"/>
          <p:cNvGrpSpPr/>
          <p:nvPr/>
        </p:nvGrpSpPr>
        <p:grpSpPr>
          <a:xfrm>
            <a:off x="601275" y="4593322"/>
            <a:ext cx="2323371" cy="456466"/>
            <a:chOff x="0" y="-44369"/>
            <a:chExt cx="2323370" cy="456464"/>
          </a:xfrm>
        </p:grpSpPr>
        <p:sp>
          <p:nvSpPr>
            <p:cNvPr id="2132" name="Rounded Rectangle"/>
            <p:cNvSpPr/>
            <p:nvPr/>
          </p:nvSpPr>
          <p:spPr>
            <a:xfrm>
              <a:off x="0" y="3071"/>
              <a:ext cx="2323371" cy="3615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A5A5A5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200" b="1"/>
              </a:pPr>
              <a:endParaRPr/>
            </a:p>
          </p:txBody>
        </p:sp>
        <p:sp>
          <p:nvSpPr>
            <p:cNvPr id="2133" name="VQA v1.0"/>
            <p:cNvSpPr/>
            <p:nvPr/>
          </p:nvSpPr>
          <p:spPr>
            <a:xfrm>
              <a:off x="17651" y="-44370"/>
              <a:ext cx="2288068" cy="456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noAutofit/>
            </a:bodyPr>
            <a:lstStyle>
              <a:lvl1pPr algn="ctr">
                <a:defRPr sz="2200" b="1"/>
              </a:lvl1pPr>
            </a:lstStyle>
            <a:p>
              <a:r>
                <a:t>VQA v1.0</a:t>
              </a:r>
            </a:p>
          </p:txBody>
        </p:sp>
      </p:grpSp>
      <p:grpSp>
        <p:nvGrpSpPr>
          <p:cNvPr id="2137" name="Rounded Rectangle 24"/>
          <p:cNvGrpSpPr/>
          <p:nvPr/>
        </p:nvGrpSpPr>
        <p:grpSpPr>
          <a:xfrm>
            <a:off x="6181078" y="4301988"/>
            <a:ext cx="2714014" cy="989575"/>
            <a:chOff x="0" y="-280009"/>
            <a:chExt cx="2714013" cy="989573"/>
          </a:xfrm>
        </p:grpSpPr>
        <p:sp>
          <p:nvSpPr>
            <p:cNvPr id="2135" name="Rounded Rectangle"/>
            <p:cNvSpPr/>
            <p:nvPr/>
          </p:nvSpPr>
          <p:spPr>
            <a:xfrm>
              <a:off x="0" y="3587"/>
              <a:ext cx="2714013" cy="42238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A6A6A6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200" b="1"/>
              </a:pPr>
              <a:endParaRPr/>
            </a:p>
          </p:txBody>
        </p:sp>
        <p:sp>
          <p:nvSpPr>
            <p:cNvPr id="2136" name="New in VQA v2.0"/>
            <p:cNvSpPr/>
            <p:nvPr/>
          </p:nvSpPr>
          <p:spPr>
            <a:xfrm>
              <a:off x="20619" y="-280010"/>
              <a:ext cx="2672775" cy="989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noAutofit/>
            </a:bodyPr>
            <a:lstStyle>
              <a:lvl1pPr algn="ctr">
                <a:defRPr sz="2200" b="1"/>
              </a:lvl1pPr>
            </a:lstStyle>
            <a:p>
              <a:r>
                <a:t>New in VQA v2.0</a:t>
              </a:r>
            </a:p>
          </p:txBody>
        </p:sp>
      </p:grpSp>
      <p:sp>
        <p:nvSpPr>
          <p:cNvPr id="2138" name="TextBox 26"/>
          <p:cNvSpPr/>
          <p:nvPr/>
        </p:nvSpPr>
        <p:spPr>
          <a:xfrm>
            <a:off x="7051963" y="5825258"/>
            <a:ext cx="734292" cy="2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>
              <a:defRPr sz="1200"/>
            </a:lvl1pPr>
          </a:lstStyle>
          <a:p>
            <a:r>
              <a:t>     </a:t>
            </a:r>
          </a:p>
        </p:txBody>
      </p:sp>
      <p:grpSp>
        <p:nvGrpSpPr>
          <p:cNvPr id="2141" name="Force to look at image!"/>
          <p:cNvGrpSpPr/>
          <p:nvPr/>
        </p:nvGrpSpPr>
        <p:grpSpPr>
          <a:xfrm>
            <a:off x="1333659" y="342306"/>
            <a:ext cx="6216437" cy="833518"/>
            <a:chOff x="0" y="0"/>
            <a:chExt cx="6216436" cy="833517"/>
          </a:xfrm>
        </p:grpSpPr>
        <p:sp>
          <p:nvSpPr>
            <p:cNvPr id="2140" name="Force to look at image!"/>
            <p:cNvSpPr/>
            <p:nvPr/>
          </p:nvSpPr>
          <p:spPr>
            <a:xfrm>
              <a:off x="44901" y="44901"/>
              <a:ext cx="6126634" cy="743716"/>
            </a:xfrm>
            <a:prstGeom prst="roundRect">
              <a:avLst>
                <a:gd name="adj" fmla="val 17276"/>
              </a:avLst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410765">
                <a:defRPr sz="3200" b="1">
                  <a:solidFill>
                    <a:srgbClr val="C82506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Force to look at image!</a:t>
              </a:r>
            </a:p>
          </p:txBody>
        </p:sp>
        <p:pic>
          <p:nvPicPr>
            <p:cNvPr id="2139" name="Force to look at image!" descr="Force to look at image!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6216437" cy="833519"/>
            </a:xfrm>
            <a:prstGeom prst="rect">
              <a:avLst/>
            </a:prstGeom>
            <a:effectLst/>
          </p:spPr>
        </p:pic>
      </p:grpSp>
      <p:grpSp>
        <p:nvGrpSpPr>
          <p:cNvPr id="2144" name="Need to identify subtle differences!"/>
          <p:cNvGrpSpPr/>
          <p:nvPr/>
        </p:nvGrpSpPr>
        <p:grpSpPr>
          <a:xfrm>
            <a:off x="711068" y="5700118"/>
            <a:ext cx="7721864" cy="833519"/>
            <a:chOff x="0" y="0"/>
            <a:chExt cx="7721863" cy="833517"/>
          </a:xfrm>
        </p:grpSpPr>
        <p:sp>
          <p:nvSpPr>
            <p:cNvPr id="2143" name="Need to identify subtle differences!"/>
            <p:cNvSpPr/>
            <p:nvPr/>
          </p:nvSpPr>
          <p:spPr>
            <a:xfrm>
              <a:off x="44901" y="44901"/>
              <a:ext cx="7632061" cy="743716"/>
            </a:xfrm>
            <a:prstGeom prst="roundRect">
              <a:avLst>
                <a:gd name="adj" fmla="val 17276"/>
              </a:avLst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 algn="ctr" defTabSz="410765">
                <a:defRPr sz="3200" b="1">
                  <a:solidFill>
                    <a:srgbClr val="C82506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t>Need to identify subtle differences!</a:t>
              </a:r>
            </a:p>
          </p:txBody>
        </p:sp>
        <p:pic>
          <p:nvPicPr>
            <p:cNvPr id="2142" name="Need to identify subtle differences!" descr="Need to identify subtle differences!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7721865" cy="833519"/>
            </a:xfrm>
            <a:prstGeom prst="rect">
              <a:avLst/>
            </a:prstGeom>
            <a:effectLst/>
          </p:spPr>
        </p:pic>
      </p:grpSp>
      <p:sp>
        <p:nvSpPr>
          <p:cNvPr id="2145" name="Arrow"/>
          <p:cNvSpPr/>
          <p:nvPr/>
        </p:nvSpPr>
        <p:spPr>
          <a:xfrm rot="19380000" flipH="1">
            <a:off x="4189890" y="4689609"/>
            <a:ext cx="2338977" cy="522865"/>
          </a:xfrm>
          <a:prstGeom prst="rightArrow">
            <a:avLst>
              <a:gd name="adj1" fmla="val 32000"/>
              <a:gd name="adj2" fmla="val 109302"/>
            </a:avLst>
          </a:prstGeom>
          <a:blipFill>
            <a:blip r:embed="rId5"/>
          </a:blip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146" name="Arrow"/>
          <p:cNvSpPr/>
          <p:nvPr/>
        </p:nvSpPr>
        <p:spPr>
          <a:xfrm rot="3660000" flipH="1">
            <a:off x="6834284" y="1649472"/>
            <a:ext cx="1655271" cy="436246"/>
          </a:xfrm>
          <a:prstGeom prst="rightArrow">
            <a:avLst>
              <a:gd name="adj1" fmla="val 26213"/>
              <a:gd name="adj2" fmla="val 104429"/>
            </a:avLst>
          </a:prstGeom>
          <a:blipFill>
            <a:blip r:embed="rId5"/>
          </a:blip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410765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"/>
                            </p:stCondLst>
                            <p:childTnLst>
                              <p:par>
                                <p:cTn id="33" presetID="1" presetClass="entr" presetSubtype="0" fill="hold" grpId="1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" grpId="7" animBg="1" advAuto="0"/>
      <p:bldP spid="2110" grpId="2" animBg="1" advAuto="0"/>
      <p:bldP spid="2116" grpId="3" animBg="1" advAuto="0"/>
      <p:bldP spid="2119" grpId="8" animBg="1" advAuto="0"/>
      <p:bldP spid="2122" grpId="4" animBg="1" advAuto="0"/>
      <p:bldP spid="2125" grpId="9" animBg="1" advAuto="0"/>
      <p:bldP spid="2126" grpId="1" animBg="1" advAuto="0"/>
      <p:bldP spid="2127" grpId="6" animBg="1" advAuto="0"/>
      <p:bldP spid="2128" grpId="15" animBg="1" advAuto="0"/>
      <p:bldP spid="2129" grpId="11" animBg="1" advAuto="0"/>
      <p:bldP spid="2130" grpId="12" animBg="1" advAuto="0"/>
      <p:bldP spid="2131" grpId="16" animBg="1" advAuto="0"/>
      <p:bldP spid="2134" grpId="5" animBg="1" advAuto="0"/>
      <p:bldP spid="2137" grpId="10" animBg="1" advAuto="0"/>
      <p:bldP spid="2141" grpId="14" animBg="1" advAuto="0"/>
      <p:bldP spid="2144" grpId="18" animBg="1" advAuto="0"/>
      <p:bldP spid="2145" grpId="17" animBg="1" advAuto="0"/>
      <p:bldP spid="2146" grpId="1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2" name="Rounded Rectangle 5"/>
          <p:cNvGrpSpPr/>
          <p:nvPr/>
        </p:nvGrpSpPr>
        <p:grpSpPr>
          <a:xfrm>
            <a:off x="5870120" y="4653795"/>
            <a:ext cx="2449536" cy="469359"/>
            <a:chOff x="0" y="-31388"/>
            <a:chExt cx="2449534" cy="469358"/>
          </a:xfrm>
        </p:grpSpPr>
        <p:sp>
          <p:nvSpPr>
            <p:cNvPr id="2150" name="Rounded Rectangle"/>
            <p:cNvSpPr/>
            <p:nvPr/>
          </p:nvSpPr>
          <p:spPr>
            <a:xfrm>
              <a:off x="0" y="0"/>
              <a:ext cx="2449534" cy="406582"/>
            </a:xfrm>
            <a:prstGeom prst="roundRect">
              <a:avLst>
                <a:gd name="adj" fmla="val 16667"/>
              </a:avLst>
            </a:prstGeom>
            <a:solidFill>
              <a:srgbClr val="A9D18E"/>
            </a:solidFill>
            <a:ln w="12700" cap="flat">
              <a:solidFill>
                <a:srgbClr val="548235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6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51" name="woman"/>
            <p:cNvSpPr/>
            <p:nvPr/>
          </p:nvSpPr>
          <p:spPr>
            <a:xfrm>
              <a:off x="19847" y="-31388"/>
              <a:ext cx="2409839" cy="469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woman</a:t>
              </a:r>
            </a:p>
          </p:txBody>
        </p:sp>
      </p:grpSp>
      <p:sp>
        <p:nvSpPr>
          <p:cNvPr id="2153" name="Left-Right Arrow 18"/>
          <p:cNvSpPr/>
          <p:nvPr/>
        </p:nvSpPr>
        <p:spPr>
          <a:xfrm>
            <a:off x="3093098" y="3044115"/>
            <a:ext cx="2671828" cy="28206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 w="12700">
            <a:solidFill>
              <a:srgbClr val="0D0D0D"/>
            </a:solidFill>
          </a:ln>
        </p:spPr>
        <p:txBody>
          <a:bodyPr lIns="34290" tIns="34290" rIns="34290" bIns="3429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4" name="Left-Right Arrow 19"/>
          <p:cNvSpPr/>
          <p:nvPr/>
        </p:nvSpPr>
        <p:spPr>
          <a:xfrm>
            <a:off x="3090849" y="4747442"/>
            <a:ext cx="2674078" cy="28206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 w="12700">
            <a:solidFill>
              <a:srgbClr val="222A35"/>
            </a:solidFill>
          </a:ln>
        </p:spPr>
        <p:txBody>
          <a:bodyPr lIns="34290" tIns="34290" rIns="34290" bIns="3429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55" name="TextBox 20"/>
          <p:cNvSpPr/>
          <p:nvPr/>
        </p:nvSpPr>
        <p:spPr>
          <a:xfrm>
            <a:off x="3246375" y="5029506"/>
            <a:ext cx="2518551" cy="38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algn="ctr">
              <a:defRPr sz="2200"/>
            </a:lvl1pPr>
          </a:lstStyle>
          <a:p>
            <a:r>
              <a:t>Different answers</a:t>
            </a:r>
          </a:p>
        </p:txBody>
      </p:sp>
      <p:sp>
        <p:nvSpPr>
          <p:cNvPr id="2156" name="TextBox 21"/>
          <p:cNvSpPr/>
          <p:nvPr/>
        </p:nvSpPr>
        <p:spPr>
          <a:xfrm>
            <a:off x="3171432" y="3331990"/>
            <a:ext cx="2518552" cy="38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algn="ctr">
              <a:defRPr sz="2200"/>
            </a:lvl1pPr>
          </a:lstStyle>
          <a:p>
            <a:r>
              <a:t>Similar images</a:t>
            </a:r>
          </a:p>
        </p:txBody>
      </p:sp>
      <p:grpSp>
        <p:nvGrpSpPr>
          <p:cNvPr id="2159" name="Rounded Rectangle 23"/>
          <p:cNvGrpSpPr/>
          <p:nvPr/>
        </p:nvGrpSpPr>
        <p:grpSpPr>
          <a:xfrm>
            <a:off x="626531" y="5346598"/>
            <a:ext cx="2518552" cy="494813"/>
            <a:chOff x="0" y="-48096"/>
            <a:chExt cx="2518550" cy="494811"/>
          </a:xfrm>
        </p:grpSpPr>
        <p:sp>
          <p:nvSpPr>
            <p:cNvPr id="2157" name="Rounded Rectangle"/>
            <p:cNvSpPr/>
            <p:nvPr/>
          </p:nvSpPr>
          <p:spPr>
            <a:xfrm>
              <a:off x="0" y="3329"/>
              <a:ext cx="2518551" cy="39196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A6A6A6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200" b="1"/>
              </a:pPr>
              <a:endParaRPr/>
            </a:p>
          </p:txBody>
        </p:sp>
        <p:sp>
          <p:nvSpPr>
            <p:cNvPr id="2158" name="VQA v1.0"/>
            <p:cNvSpPr/>
            <p:nvPr/>
          </p:nvSpPr>
          <p:spPr>
            <a:xfrm>
              <a:off x="19134" y="-48097"/>
              <a:ext cx="2480283" cy="494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noAutofit/>
            </a:bodyPr>
            <a:lstStyle>
              <a:lvl1pPr algn="ctr">
                <a:defRPr sz="2200" b="1"/>
              </a:lvl1pPr>
            </a:lstStyle>
            <a:p>
              <a:r>
                <a:t>VQA v1.0</a:t>
              </a:r>
            </a:p>
          </p:txBody>
        </p:sp>
      </p:grpSp>
      <p:pic>
        <p:nvPicPr>
          <p:cNvPr id="216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1678" y="2289479"/>
            <a:ext cx="2103977" cy="20850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63" name="Rounded Rectangle 28"/>
          <p:cNvGrpSpPr/>
          <p:nvPr/>
        </p:nvGrpSpPr>
        <p:grpSpPr>
          <a:xfrm>
            <a:off x="881678" y="4653795"/>
            <a:ext cx="2103978" cy="469359"/>
            <a:chOff x="0" y="-31388"/>
            <a:chExt cx="2103977" cy="469358"/>
          </a:xfrm>
        </p:grpSpPr>
        <p:sp>
          <p:nvSpPr>
            <p:cNvPr id="2161" name="Rounded Rectangle"/>
            <p:cNvSpPr/>
            <p:nvPr/>
          </p:nvSpPr>
          <p:spPr>
            <a:xfrm>
              <a:off x="0" y="0"/>
              <a:ext cx="2103977" cy="406582"/>
            </a:xfrm>
            <a:prstGeom prst="roundRect">
              <a:avLst>
                <a:gd name="adj" fmla="val 16667"/>
              </a:avLst>
            </a:prstGeom>
            <a:solidFill>
              <a:srgbClr val="A9D18E"/>
            </a:solidFill>
            <a:ln w="12700" cap="flat">
              <a:solidFill>
                <a:srgbClr val="548235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6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2" name="man"/>
            <p:cNvSpPr/>
            <p:nvPr/>
          </p:nvSpPr>
          <p:spPr>
            <a:xfrm>
              <a:off x="19847" y="-31388"/>
              <a:ext cx="2064282" cy="469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man</a:t>
              </a:r>
            </a:p>
          </p:txBody>
        </p:sp>
      </p:grpSp>
      <p:pic>
        <p:nvPicPr>
          <p:cNvPr id="216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70120" y="2286988"/>
            <a:ext cx="2449535" cy="2087513"/>
          </a:xfrm>
          <a:prstGeom prst="rect">
            <a:avLst/>
          </a:prstGeom>
          <a:ln w="12700">
            <a:miter lim="400000"/>
          </a:ln>
        </p:spPr>
      </p:pic>
      <p:sp>
        <p:nvSpPr>
          <p:cNvPr id="2165" name="TextBox 1"/>
          <p:cNvSpPr/>
          <p:nvPr/>
        </p:nvSpPr>
        <p:spPr>
          <a:xfrm>
            <a:off x="3771899" y="5609358"/>
            <a:ext cx="1805475" cy="24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>
              <a:defRPr sz="1200"/>
            </a:lvl1pPr>
          </a:lstStyle>
          <a:p>
            <a:r>
              <a:t>                  </a:t>
            </a:r>
          </a:p>
        </p:txBody>
      </p:sp>
      <p:grpSp>
        <p:nvGrpSpPr>
          <p:cNvPr id="2168" name="Rounded Rectangle 22"/>
          <p:cNvGrpSpPr/>
          <p:nvPr/>
        </p:nvGrpSpPr>
        <p:grpSpPr>
          <a:xfrm>
            <a:off x="2693397" y="1277917"/>
            <a:ext cx="3757207" cy="407804"/>
            <a:chOff x="0" y="-610"/>
            <a:chExt cx="3757205" cy="407803"/>
          </a:xfrm>
        </p:grpSpPr>
        <p:sp>
          <p:nvSpPr>
            <p:cNvPr id="2166" name="Rounded Rectangle"/>
            <p:cNvSpPr/>
            <p:nvPr/>
          </p:nvSpPr>
          <p:spPr>
            <a:xfrm>
              <a:off x="0" y="0"/>
              <a:ext cx="3757205" cy="406582"/>
            </a:xfrm>
            <a:prstGeom prst="roundRect">
              <a:avLst>
                <a:gd name="adj" fmla="val 16667"/>
              </a:avLst>
            </a:prstGeom>
            <a:solidFill>
              <a:srgbClr val="BDD7EE"/>
            </a:solidFill>
            <a:ln w="12700" cap="flat">
              <a:solidFill>
                <a:srgbClr val="42719B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7" name="Who is wearing glasses?"/>
            <p:cNvSpPr/>
            <p:nvPr/>
          </p:nvSpPr>
          <p:spPr>
            <a:xfrm>
              <a:off x="19847" y="-610"/>
              <a:ext cx="3717510" cy="407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sz="22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Who is wearing glasses?</a:t>
              </a:r>
            </a:p>
          </p:txBody>
        </p:sp>
      </p:grpSp>
      <p:sp>
        <p:nvSpPr>
          <p:cNvPr id="2169" name="Bent-Up Arrow 27"/>
          <p:cNvSpPr/>
          <p:nvPr/>
        </p:nvSpPr>
        <p:spPr>
          <a:xfrm rot="10800000">
            <a:off x="1855741" y="1435282"/>
            <a:ext cx="837657" cy="734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14495" y="16200"/>
                </a:lnTo>
                <a:lnTo>
                  <a:pt x="14495" y="5400"/>
                </a:lnTo>
                <a:lnTo>
                  <a:pt x="12126" y="5400"/>
                </a:lnTo>
                <a:lnTo>
                  <a:pt x="16863" y="0"/>
                </a:lnTo>
                <a:lnTo>
                  <a:pt x="21600" y="5400"/>
                </a:lnTo>
                <a:lnTo>
                  <a:pt x="19232" y="5400"/>
                </a:lnTo>
                <a:lnTo>
                  <a:pt x="1923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DD7EE"/>
          </a:solidFill>
          <a:ln w="12700">
            <a:solidFill>
              <a:srgbClr val="8FAADC"/>
            </a:solidFill>
          </a:ln>
        </p:spPr>
        <p:txBody>
          <a:bodyPr lIns="34290" tIns="34290" rIns="34290" bIns="3429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70" name="Bent-Up Arrow 31"/>
          <p:cNvSpPr/>
          <p:nvPr/>
        </p:nvSpPr>
        <p:spPr>
          <a:xfrm rot="10800000" flipH="1">
            <a:off x="6450602" y="1435282"/>
            <a:ext cx="837657" cy="734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14495" y="16200"/>
                </a:lnTo>
                <a:lnTo>
                  <a:pt x="14495" y="5400"/>
                </a:lnTo>
                <a:lnTo>
                  <a:pt x="12126" y="5400"/>
                </a:lnTo>
                <a:lnTo>
                  <a:pt x="16863" y="0"/>
                </a:lnTo>
                <a:lnTo>
                  <a:pt x="21600" y="5400"/>
                </a:lnTo>
                <a:lnTo>
                  <a:pt x="19232" y="5400"/>
                </a:lnTo>
                <a:lnTo>
                  <a:pt x="1923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DD7EE"/>
          </a:solidFill>
          <a:ln w="12700">
            <a:solidFill>
              <a:srgbClr val="8FAADC"/>
            </a:solidFill>
          </a:ln>
        </p:spPr>
        <p:txBody>
          <a:bodyPr lIns="34290" tIns="34290" rIns="34290" bIns="3429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173" name="Rounded Rectangle 24"/>
          <p:cNvGrpSpPr/>
          <p:nvPr/>
        </p:nvGrpSpPr>
        <p:grpSpPr>
          <a:xfrm>
            <a:off x="5841750" y="5068824"/>
            <a:ext cx="2714014" cy="989574"/>
            <a:chOff x="0" y="-280009"/>
            <a:chExt cx="2714013" cy="989573"/>
          </a:xfrm>
        </p:grpSpPr>
        <p:sp>
          <p:nvSpPr>
            <p:cNvPr id="2171" name="Rounded Rectangle"/>
            <p:cNvSpPr/>
            <p:nvPr/>
          </p:nvSpPr>
          <p:spPr>
            <a:xfrm>
              <a:off x="0" y="3587"/>
              <a:ext cx="2714013" cy="42238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A6A6A6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200" b="1"/>
              </a:pPr>
              <a:endParaRPr/>
            </a:p>
          </p:txBody>
        </p:sp>
        <p:sp>
          <p:nvSpPr>
            <p:cNvPr id="2172" name="New in VQA v2.0"/>
            <p:cNvSpPr/>
            <p:nvPr/>
          </p:nvSpPr>
          <p:spPr>
            <a:xfrm>
              <a:off x="20619" y="-280010"/>
              <a:ext cx="2672775" cy="9895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noAutofit/>
            </a:bodyPr>
            <a:lstStyle>
              <a:lvl1pPr algn="ctr">
                <a:defRPr sz="2200" b="1"/>
              </a:lvl1pPr>
            </a:lstStyle>
            <a:p>
              <a:r>
                <a:t>New in VQA v2.0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5112"/>
            <a:ext cx="2133600" cy="365124"/>
          </a:xfrm>
          <a:prstGeom prst="rect">
            <a:avLst/>
          </a:prstGeom>
        </p:spPr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27"/>
            <a:ext cx="8229600" cy="1143000"/>
          </a:xfrm>
        </p:spPr>
        <p:txBody>
          <a:bodyPr/>
          <a:lstStyle/>
          <a:p>
            <a:r>
              <a:rPr lang="en-US" dirty="0" smtClean="0"/>
              <a:t>Balancing the VQA dataset</a:t>
            </a:r>
            <a:endParaRPr lang="en-US" dirty="0"/>
          </a:p>
        </p:txBody>
      </p:sp>
      <p:pic>
        <p:nvPicPr>
          <p:cNvPr id="2050" name="Picture 2" descr="n image from the MSCOCO dataset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75" y="2135101"/>
            <a:ext cx="2257425" cy="339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5137" y="1227004"/>
            <a:ext cx="359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What game is this?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Tennis</a:t>
            </a:r>
            <a:endParaRPr lang="en-US" sz="2400" dirty="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296525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" b="10885"/>
          <a:stretch/>
        </p:blipFill>
        <p:spPr>
          <a:xfrm>
            <a:off x="0" y="963298"/>
            <a:ext cx="9144000" cy="5207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5112"/>
            <a:ext cx="2133600" cy="365124"/>
          </a:xfrm>
          <a:prstGeom prst="rect">
            <a:avLst/>
          </a:prstGeom>
        </p:spPr>
        <p:txBody>
          <a:bodyPr/>
          <a:lstStyle/>
          <a:p>
            <a:fld id="{9A0204A8-AFB4-894B-B7A1-210E55B1E8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27"/>
            <a:ext cx="8229600" cy="1143000"/>
          </a:xfrm>
        </p:spPr>
        <p:txBody>
          <a:bodyPr/>
          <a:lstStyle/>
          <a:p>
            <a:r>
              <a:rPr lang="en-US" dirty="0" smtClean="0"/>
              <a:t>Balancing the VQA dataset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7569" y="1943760"/>
            <a:ext cx="1154799" cy="13216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955305"/>
            <a:ext cx="9144000" cy="3654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320801"/>
            <a:ext cx="9144000" cy="1700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8" name="Picture 2" descr="n image from the MSCOCO dataset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65200" cy="145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9740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Outline</a:t>
            </a:r>
          </a:p>
        </p:txBody>
      </p:sp>
      <p:grpSp>
        <p:nvGrpSpPr>
          <p:cNvPr id="1905" name="Freeform 6"/>
          <p:cNvGrpSpPr/>
          <p:nvPr/>
        </p:nvGrpSpPr>
        <p:grpSpPr>
          <a:xfrm>
            <a:off x="1828798" y="1148131"/>
            <a:ext cx="5486404" cy="954098"/>
            <a:chOff x="0" y="0"/>
            <a:chExt cx="5486403" cy="954096"/>
          </a:xfrm>
        </p:grpSpPr>
        <p:sp>
          <p:nvSpPr>
            <p:cNvPr id="1903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04" name="Overview of Task and Dataset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Overview of Task and Dataset </a:t>
              </a:r>
            </a:p>
          </p:txBody>
        </p:sp>
      </p:grpSp>
      <p:grpSp>
        <p:nvGrpSpPr>
          <p:cNvPr id="1908" name="Freeform 8"/>
          <p:cNvGrpSpPr/>
          <p:nvPr/>
        </p:nvGrpSpPr>
        <p:grpSpPr>
          <a:xfrm>
            <a:off x="1828798" y="2579278"/>
            <a:ext cx="5486404" cy="954098"/>
            <a:chOff x="0" y="0"/>
            <a:chExt cx="5486403" cy="954096"/>
          </a:xfrm>
        </p:grpSpPr>
        <p:sp>
          <p:nvSpPr>
            <p:cNvPr id="1906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07" name="Overview of Challenge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Overview of Challenge</a:t>
              </a:r>
            </a:p>
          </p:txBody>
        </p:sp>
      </p:grpSp>
      <p:grpSp>
        <p:nvGrpSpPr>
          <p:cNvPr id="1911" name="Freeform 10"/>
          <p:cNvGrpSpPr/>
          <p:nvPr/>
        </p:nvGrpSpPr>
        <p:grpSpPr>
          <a:xfrm>
            <a:off x="1828798" y="4010423"/>
            <a:ext cx="5486404" cy="954098"/>
            <a:chOff x="0" y="0"/>
            <a:chExt cx="5486403" cy="954096"/>
          </a:xfrm>
        </p:grpSpPr>
        <p:sp>
          <p:nvSpPr>
            <p:cNvPr id="1909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0" name="Winner Announcements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Winner Announcements</a:t>
              </a:r>
            </a:p>
          </p:txBody>
        </p:sp>
      </p:grpSp>
      <p:grpSp>
        <p:nvGrpSpPr>
          <p:cNvPr id="1914" name="Freeform 12"/>
          <p:cNvGrpSpPr/>
          <p:nvPr/>
        </p:nvGrpSpPr>
        <p:grpSpPr>
          <a:xfrm>
            <a:off x="1828798" y="5441570"/>
            <a:ext cx="5486404" cy="954098"/>
            <a:chOff x="0" y="0"/>
            <a:chExt cx="5486403" cy="954096"/>
          </a:xfrm>
        </p:grpSpPr>
        <p:sp>
          <p:nvSpPr>
            <p:cNvPr id="1912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13" name="Analysis of Results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Analysis of Results</a:t>
              </a:r>
            </a:p>
          </p:txBody>
        </p:sp>
      </p:grpSp>
      <p:sp>
        <p:nvSpPr>
          <p:cNvPr id="1915" name="Rectangle 14"/>
          <p:cNvSpPr/>
          <p:nvPr/>
        </p:nvSpPr>
        <p:spPr>
          <a:xfrm>
            <a:off x="1454226" y="2137273"/>
            <a:ext cx="6235547" cy="4428781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spcBef>
                <a:spcPts val="1000"/>
              </a:spcBef>
              <a:defRPr sz="1200"/>
            </a:pPr>
            <a:endParaRPr/>
          </a:p>
        </p:txBody>
      </p:sp>
      <p:sp>
        <p:nvSpPr>
          <p:cNvPr id="1916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788576" y="6569176"/>
            <a:ext cx="203025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Title 1"/>
          <p:cNvSpPr>
            <a:spLocks noGrp="1"/>
          </p:cNvSpPr>
          <p:nvPr>
            <p:ph type="title"/>
          </p:nvPr>
        </p:nvSpPr>
        <p:spPr>
          <a:xfrm>
            <a:off x="628649" y="1131093"/>
            <a:ext cx="7886701" cy="99417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Is the umbrella upside down?</a:t>
            </a:r>
          </a:p>
        </p:txBody>
      </p:sp>
      <p:grpSp>
        <p:nvGrpSpPr>
          <p:cNvPr id="2205" name="Group 4"/>
          <p:cNvGrpSpPr/>
          <p:nvPr/>
        </p:nvGrpSpPr>
        <p:grpSpPr>
          <a:xfrm>
            <a:off x="628649" y="2125265"/>
            <a:ext cx="7886700" cy="451478"/>
            <a:chOff x="0" y="0"/>
            <a:chExt cx="7886698" cy="451477"/>
          </a:xfrm>
        </p:grpSpPr>
        <p:sp>
          <p:nvSpPr>
            <p:cNvPr id="2203" name="TextBox 3"/>
            <p:cNvSpPr/>
            <p:nvPr/>
          </p:nvSpPr>
          <p:spPr>
            <a:xfrm>
              <a:off x="0" y="0"/>
              <a:ext cx="4119694" cy="451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2600"/>
              </a:lvl1pPr>
            </a:lstStyle>
            <a:p>
              <a:r>
                <a:t>yes</a:t>
              </a:r>
            </a:p>
          </p:txBody>
        </p:sp>
        <p:sp>
          <p:nvSpPr>
            <p:cNvPr id="2204" name="TextBox 5"/>
            <p:cNvSpPr/>
            <p:nvPr/>
          </p:nvSpPr>
          <p:spPr>
            <a:xfrm>
              <a:off x="3767005" y="0"/>
              <a:ext cx="4119694" cy="451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2600"/>
              </a:lvl1pPr>
            </a:lstStyle>
            <a:p>
              <a:r>
                <a:t>no</a:t>
              </a:r>
            </a:p>
          </p:txBody>
        </p:sp>
      </p:grpSp>
      <p:pic>
        <p:nvPicPr>
          <p:cNvPr id="220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4371" y="2780632"/>
            <a:ext cx="1981517" cy="2640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62682" y="2777264"/>
            <a:ext cx="1998823" cy="2643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Title 1"/>
          <p:cNvSpPr>
            <a:spLocks noGrp="1"/>
          </p:cNvSpPr>
          <p:nvPr>
            <p:ph type="title"/>
          </p:nvPr>
        </p:nvSpPr>
        <p:spPr>
          <a:xfrm>
            <a:off x="628649" y="1131093"/>
            <a:ext cx="7886701" cy="99417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What color is the hydrant?</a:t>
            </a:r>
          </a:p>
        </p:txBody>
      </p:sp>
      <p:grpSp>
        <p:nvGrpSpPr>
          <p:cNvPr id="2218" name="Group 4"/>
          <p:cNvGrpSpPr/>
          <p:nvPr/>
        </p:nvGrpSpPr>
        <p:grpSpPr>
          <a:xfrm>
            <a:off x="628649" y="2125265"/>
            <a:ext cx="7886700" cy="451478"/>
            <a:chOff x="0" y="0"/>
            <a:chExt cx="7886698" cy="451477"/>
          </a:xfrm>
        </p:grpSpPr>
        <p:sp>
          <p:nvSpPr>
            <p:cNvPr id="2216" name="TextBox 3"/>
            <p:cNvSpPr/>
            <p:nvPr/>
          </p:nvSpPr>
          <p:spPr>
            <a:xfrm>
              <a:off x="0" y="0"/>
              <a:ext cx="4119694" cy="451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2600"/>
              </a:lvl1pPr>
            </a:lstStyle>
            <a:p>
              <a:r>
                <a:t>red</a:t>
              </a:r>
            </a:p>
          </p:txBody>
        </p:sp>
        <p:sp>
          <p:nvSpPr>
            <p:cNvPr id="2217" name="TextBox 5"/>
            <p:cNvSpPr/>
            <p:nvPr/>
          </p:nvSpPr>
          <p:spPr>
            <a:xfrm>
              <a:off x="3767005" y="0"/>
              <a:ext cx="4119694" cy="451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2600"/>
              </a:lvl1pPr>
            </a:lstStyle>
            <a:p>
              <a:r>
                <a:t>black and yellow </a:t>
              </a:r>
            </a:p>
          </p:txBody>
        </p:sp>
      </p:grpSp>
      <p:pic>
        <p:nvPicPr>
          <p:cNvPr id="221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3279" y="3017281"/>
            <a:ext cx="3450433" cy="2578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0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8910" y="3010137"/>
            <a:ext cx="2593182" cy="2586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Title 1"/>
          <p:cNvSpPr>
            <a:spLocks noGrp="1"/>
          </p:cNvSpPr>
          <p:nvPr>
            <p:ph type="title"/>
          </p:nvPr>
        </p:nvSpPr>
        <p:spPr>
          <a:xfrm>
            <a:off x="628649" y="1131093"/>
            <a:ext cx="8087870" cy="994173"/>
          </a:xfrm>
          <a:prstGeom prst="rect">
            <a:avLst/>
          </a:prstGeom>
        </p:spPr>
        <p:txBody>
          <a:bodyPr/>
          <a:lstStyle>
            <a:lvl1pPr algn="ctr" defTabSz="667512">
              <a:defRPr sz="3066"/>
            </a:lvl1pPr>
          </a:lstStyle>
          <a:p>
            <a:r>
              <a:t>Is there more hair on the man's head or face?</a:t>
            </a:r>
          </a:p>
        </p:txBody>
      </p:sp>
      <p:grpSp>
        <p:nvGrpSpPr>
          <p:cNvPr id="2234" name="Group"/>
          <p:cNvGrpSpPr/>
          <p:nvPr/>
        </p:nvGrpSpPr>
        <p:grpSpPr>
          <a:xfrm>
            <a:off x="628649" y="2125265"/>
            <a:ext cx="7886699" cy="3360106"/>
            <a:chOff x="0" y="0"/>
            <a:chExt cx="7886698" cy="3360105"/>
          </a:xfrm>
        </p:grpSpPr>
        <p:grpSp>
          <p:nvGrpSpPr>
            <p:cNvPr id="2231" name="Group 4"/>
            <p:cNvGrpSpPr/>
            <p:nvPr/>
          </p:nvGrpSpPr>
          <p:grpSpPr>
            <a:xfrm>
              <a:off x="0" y="-1"/>
              <a:ext cx="7886699" cy="451479"/>
              <a:chOff x="0" y="0"/>
              <a:chExt cx="7886698" cy="451477"/>
            </a:xfrm>
          </p:grpSpPr>
          <p:sp>
            <p:nvSpPr>
              <p:cNvPr id="2229" name="TextBox 3"/>
              <p:cNvSpPr/>
              <p:nvPr/>
            </p:nvSpPr>
            <p:spPr>
              <a:xfrm>
                <a:off x="0" y="0"/>
                <a:ext cx="4119694" cy="451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90" tIns="34290" rIns="34290" bIns="34290" numCol="1" anchor="t">
                <a:spAutoFit/>
              </a:bodyPr>
              <a:lstStyle>
                <a:lvl1pPr algn="ctr">
                  <a:defRPr sz="2600"/>
                </a:lvl1pPr>
              </a:lstStyle>
              <a:p>
                <a:r>
                  <a:t>face</a:t>
                </a:r>
              </a:p>
            </p:txBody>
          </p:sp>
          <p:sp>
            <p:nvSpPr>
              <p:cNvPr id="2230" name="TextBox 5"/>
              <p:cNvSpPr/>
              <p:nvPr/>
            </p:nvSpPr>
            <p:spPr>
              <a:xfrm>
                <a:off x="3767005" y="0"/>
                <a:ext cx="4119694" cy="451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4290" tIns="34290" rIns="34290" bIns="34290" numCol="1" anchor="t">
                <a:spAutoFit/>
              </a:bodyPr>
              <a:lstStyle>
                <a:lvl1pPr algn="ctr">
                  <a:defRPr sz="2600"/>
                </a:lvl1pPr>
              </a:lstStyle>
              <a:p>
                <a:r>
                  <a:t>head</a:t>
                </a:r>
              </a:p>
            </p:txBody>
          </p:sp>
        </p:grpSp>
        <p:pic>
          <p:nvPicPr>
            <p:cNvPr id="2232" name="Picture 2" descr="Picture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54637" y="579549"/>
              <a:ext cx="1810418" cy="2780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33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01635" y="669664"/>
              <a:ext cx="3450433" cy="2600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" name="Title 1"/>
          <p:cNvSpPr>
            <a:spLocks noGrp="1"/>
          </p:cNvSpPr>
          <p:nvPr>
            <p:ph type="title"/>
          </p:nvPr>
        </p:nvSpPr>
        <p:spPr>
          <a:xfrm>
            <a:off x="628649" y="1131093"/>
            <a:ext cx="7886701" cy="99417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How many pets are present?</a:t>
            </a:r>
          </a:p>
        </p:txBody>
      </p:sp>
      <p:grpSp>
        <p:nvGrpSpPr>
          <p:cNvPr id="2245" name="Group 4"/>
          <p:cNvGrpSpPr/>
          <p:nvPr/>
        </p:nvGrpSpPr>
        <p:grpSpPr>
          <a:xfrm>
            <a:off x="628649" y="2125265"/>
            <a:ext cx="7886700" cy="451478"/>
            <a:chOff x="0" y="0"/>
            <a:chExt cx="7886698" cy="451477"/>
          </a:xfrm>
        </p:grpSpPr>
        <p:sp>
          <p:nvSpPr>
            <p:cNvPr id="2243" name="TextBox 3"/>
            <p:cNvSpPr/>
            <p:nvPr/>
          </p:nvSpPr>
          <p:spPr>
            <a:xfrm>
              <a:off x="0" y="0"/>
              <a:ext cx="4119694" cy="451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2600"/>
              </a:lvl1pPr>
            </a:lstStyle>
            <a:p>
              <a:r>
                <a:t>2</a:t>
              </a:r>
            </a:p>
          </p:txBody>
        </p:sp>
        <p:sp>
          <p:nvSpPr>
            <p:cNvPr id="2244" name="TextBox 5"/>
            <p:cNvSpPr/>
            <p:nvPr/>
          </p:nvSpPr>
          <p:spPr>
            <a:xfrm>
              <a:off x="3767005" y="0"/>
              <a:ext cx="4119694" cy="451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2600"/>
              </a:lvl1pPr>
            </a:lstStyle>
            <a:p>
              <a:r>
                <a:t>1</a:t>
              </a:r>
            </a:p>
          </p:txBody>
        </p:sp>
      </p:grpSp>
      <p:pic>
        <p:nvPicPr>
          <p:cNvPr id="224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8060" y="2842402"/>
            <a:ext cx="3140870" cy="235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72661" y="2842402"/>
            <a:ext cx="3565680" cy="23515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Answer Distribution - more balanced!"/>
          <p:cNvSpPr>
            <a:spLocks noGrp="1"/>
          </p:cNvSpPr>
          <p:nvPr>
            <p:ph type="title"/>
          </p:nvPr>
        </p:nvSpPr>
        <p:spPr>
          <a:xfrm>
            <a:off x="52702" y="418107"/>
            <a:ext cx="9038595" cy="994173"/>
          </a:xfrm>
          <a:prstGeom prst="rect">
            <a:avLst/>
          </a:prstGeom>
        </p:spPr>
        <p:txBody>
          <a:bodyPr/>
          <a:lstStyle/>
          <a:p>
            <a:pPr algn="ctr" defTabSz="905255">
              <a:defRPr sz="4158"/>
            </a:pPr>
            <a:r>
              <a:rPr dirty="0"/>
              <a:t>Answer Distribution - </a:t>
            </a:r>
            <a:r>
              <a:rPr dirty="0">
                <a:solidFill>
                  <a:srgbClr val="0365C0"/>
                </a:solidFill>
              </a:rPr>
              <a:t>more balanced!</a:t>
            </a:r>
          </a:p>
        </p:txBody>
      </p:sp>
      <p:graphicFrame>
        <p:nvGraphicFramePr>
          <p:cNvPr id="2256" name="2D Pie Chart"/>
          <p:cNvGraphicFramePr/>
          <p:nvPr>
            <p:extLst>
              <p:ext uri="{D42A27DB-BD31-4B8C-83A1-F6EECF244321}">
                <p14:modId xmlns:p14="http://schemas.microsoft.com/office/powerpoint/2010/main" val="103432261"/>
              </p:ext>
            </p:extLst>
          </p:nvPr>
        </p:nvGraphicFramePr>
        <p:xfrm>
          <a:off x="52702" y="2262365"/>
          <a:ext cx="3541280" cy="3732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57" name="2D Pie Chart"/>
          <p:cNvGraphicFramePr/>
          <p:nvPr>
            <p:extLst>
              <p:ext uri="{D42A27DB-BD31-4B8C-83A1-F6EECF244321}">
                <p14:modId xmlns:p14="http://schemas.microsoft.com/office/powerpoint/2010/main" val="928891371"/>
              </p:ext>
            </p:extLst>
          </p:nvPr>
        </p:nvGraphicFramePr>
        <p:xfrm>
          <a:off x="4521200" y="1723569"/>
          <a:ext cx="4755078" cy="4728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258" name="transparent-arrow-clip-art-at-clker-com-vector-clip-art-online-LalJfZ-clipart.png" descr="transparent-arrow-clip-art-at-clker-com-vector-clip-art-online-LalJfZ-clipart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90618" y="3943401"/>
            <a:ext cx="759396" cy="578407"/>
          </a:xfrm>
          <a:prstGeom prst="rect">
            <a:avLst/>
          </a:prstGeom>
          <a:ln w="12700">
            <a:miter lim="400000"/>
          </a:ln>
        </p:spPr>
      </p:pic>
      <p:sp>
        <p:nvSpPr>
          <p:cNvPr id="2259" name="“is there … ?”"/>
          <p:cNvSpPr/>
          <p:nvPr/>
        </p:nvSpPr>
        <p:spPr>
          <a:xfrm>
            <a:off x="2973062" y="1409303"/>
            <a:ext cx="3197876" cy="75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68" tIns="68568" rIns="68568" bIns="68568" anchor="ctr">
            <a:normAutofit/>
          </a:bodyPr>
          <a:lstStyle>
            <a:lvl1pPr algn="ctr" defTabSz="795527">
              <a:lnSpc>
                <a:spcPct val="90000"/>
              </a:lnSpc>
              <a:defRPr sz="3654" b="1">
                <a:solidFill>
                  <a:srgbClr val="00882B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/>
              <a:t>“is there … ?”</a:t>
            </a:r>
          </a:p>
        </p:txBody>
      </p:sp>
      <p:grpSp>
        <p:nvGrpSpPr>
          <p:cNvPr id="2262" name="Group 4"/>
          <p:cNvGrpSpPr/>
          <p:nvPr/>
        </p:nvGrpSpPr>
        <p:grpSpPr>
          <a:xfrm>
            <a:off x="3571" y="6313288"/>
            <a:ext cx="9136858" cy="469359"/>
            <a:chOff x="-625079" y="0"/>
            <a:chExt cx="9136856" cy="469357"/>
          </a:xfrm>
        </p:grpSpPr>
        <p:sp>
          <p:nvSpPr>
            <p:cNvPr id="2260" name="TextBox 3"/>
            <p:cNvSpPr/>
            <p:nvPr/>
          </p:nvSpPr>
          <p:spPr>
            <a:xfrm>
              <a:off x="-625079" y="0"/>
              <a:ext cx="4119694" cy="469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2600"/>
              </a:lvl1pPr>
            </a:lstStyle>
            <a:p>
              <a:r>
                <a:rPr lang="en-US" dirty="0" smtClean="0"/>
                <a:t>VQA v1.0</a:t>
              </a:r>
              <a:endParaRPr dirty="0"/>
            </a:p>
          </p:txBody>
        </p:sp>
        <p:sp>
          <p:nvSpPr>
            <p:cNvPr id="2261" name="TextBox 5"/>
            <p:cNvSpPr/>
            <p:nvPr/>
          </p:nvSpPr>
          <p:spPr>
            <a:xfrm>
              <a:off x="4392083" y="0"/>
              <a:ext cx="4119694" cy="469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2600"/>
              </a:lvl1pPr>
            </a:lstStyle>
            <a:p>
              <a:r>
                <a:rPr lang="en-US" dirty="0" smtClean="0"/>
                <a:t>VQA v2.0</a:t>
              </a:r>
              <a:endParaRPr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6" grpId="2" animBg="1" advAuto="0"/>
      <p:bldP spid="2257" grpId="4" animBg="1" advAuto="0"/>
      <p:bldP spid="2258" grpId="3" animBg="1" advAuto="0"/>
      <p:bldP spid="2259" grpId="1" animBg="1" advAuto="0"/>
      <p:bldP spid="2262" grpId="5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67" name="2D Pie Chart"/>
          <p:cNvGraphicFramePr/>
          <p:nvPr>
            <p:extLst>
              <p:ext uri="{D42A27DB-BD31-4B8C-83A1-F6EECF244321}">
                <p14:modId xmlns:p14="http://schemas.microsoft.com/office/powerpoint/2010/main" val="967947963"/>
              </p:ext>
            </p:extLst>
          </p:nvPr>
        </p:nvGraphicFramePr>
        <p:xfrm>
          <a:off x="-857252" y="418107"/>
          <a:ext cx="7393157" cy="7824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68" name="transparent-arrow-clip-art-at-clker-com-vector-clip-art-online-LalJfZ-clipart.png" descr="transparent-arrow-clip-art-at-clker-com-vector-clip-art-online-LalJfZ-clipa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8581" y="3943401"/>
            <a:ext cx="759396" cy="57840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270" name="2D Pie Chart"/>
          <p:cNvGraphicFramePr/>
          <p:nvPr>
            <p:extLst>
              <p:ext uri="{D42A27DB-BD31-4B8C-83A1-F6EECF244321}">
                <p14:modId xmlns:p14="http://schemas.microsoft.com/office/powerpoint/2010/main" val="466807325"/>
              </p:ext>
            </p:extLst>
          </p:nvPr>
        </p:nvGraphicFramePr>
        <p:xfrm>
          <a:off x="4879656" y="1728787"/>
          <a:ext cx="4792982" cy="4998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273" name="Group 4"/>
          <p:cNvGrpSpPr/>
          <p:nvPr/>
        </p:nvGrpSpPr>
        <p:grpSpPr>
          <a:xfrm>
            <a:off x="3571" y="6375796"/>
            <a:ext cx="9136858" cy="469359"/>
            <a:chOff x="-625079" y="0"/>
            <a:chExt cx="9136856" cy="469358"/>
          </a:xfrm>
        </p:grpSpPr>
        <p:sp>
          <p:nvSpPr>
            <p:cNvPr id="2271" name="TextBox 3"/>
            <p:cNvSpPr/>
            <p:nvPr/>
          </p:nvSpPr>
          <p:spPr>
            <a:xfrm>
              <a:off x="-625079" y="0"/>
              <a:ext cx="4119694" cy="469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2600"/>
              </a:lvl1pPr>
            </a:lstStyle>
            <a:p>
              <a:r>
                <a:rPr lang="en-US" dirty="0" smtClean="0"/>
                <a:t>VQA v1.0</a:t>
              </a:r>
              <a:endParaRPr dirty="0"/>
            </a:p>
          </p:txBody>
        </p:sp>
        <p:sp>
          <p:nvSpPr>
            <p:cNvPr id="2272" name="TextBox 5"/>
            <p:cNvSpPr/>
            <p:nvPr/>
          </p:nvSpPr>
          <p:spPr>
            <a:xfrm>
              <a:off x="4392083" y="0"/>
              <a:ext cx="4119694" cy="469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2600"/>
              </a:lvl1pPr>
            </a:lstStyle>
            <a:p>
              <a:r>
                <a:rPr lang="en-US" dirty="0" smtClean="0"/>
                <a:t>VQA v2.0</a:t>
              </a:r>
              <a:endParaRPr dirty="0"/>
            </a:p>
          </p:txBody>
        </p:sp>
      </p:grpSp>
      <p:sp>
        <p:nvSpPr>
          <p:cNvPr id="14" name="Answer Distribution - more balanced!"/>
          <p:cNvSpPr txBox="1">
            <a:spLocks/>
          </p:cNvSpPr>
          <p:nvPr/>
        </p:nvSpPr>
        <p:spPr>
          <a:xfrm>
            <a:off x="52702" y="418107"/>
            <a:ext cx="9038595" cy="994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68" tIns="68568" rIns="68568" bIns="6856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905255" hangingPunct="1">
              <a:defRPr sz="4158"/>
            </a:pPr>
            <a:r>
              <a:rPr lang="en-US" sz="4158" smtClean="0"/>
              <a:t>Answer Distribution - </a:t>
            </a:r>
            <a:r>
              <a:rPr lang="en-US" sz="4158" smtClean="0">
                <a:solidFill>
                  <a:srgbClr val="0365C0"/>
                </a:solidFill>
              </a:rPr>
              <a:t>more balanced!</a:t>
            </a:r>
            <a:endParaRPr lang="en-US" sz="4158" dirty="0">
              <a:solidFill>
                <a:srgbClr val="0365C0"/>
              </a:solidFill>
            </a:endParaRPr>
          </a:p>
        </p:txBody>
      </p:sp>
      <p:sp>
        <p:nvSpPr>
          <p:cNvPr id="15" name="“is there … ?”"/>
          <p:cNvSpPr/>
          <p:nvPr/>
        </p:nvSpPr>
        <p:spPr>
          <a:xfrm>
            <a:off x="2973062" y="1295003"/>
            <a:ext cx="3197876" cy="753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68" tIns="68568" rIns="68568" bIns="68568" anchor="ctr">
            <a:normAutofit fontScale="92500"/>
          </a:bodyPr>
          <a:lstStyle>
            <a:lvl1pPr algn="ctr" defTabSz="795527">
              <a:lnSpc>
                <a:spcPct val="90000"/>
              </a:lnSpc>
              <a:defRPr sz="3654" b="1">
                <a:solidFill>
                  <a:srgbClr val="00882B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 smtClean="0"/>
              <a:t>“</a:t>
            </a:r>
            <a:r>
              <a:rPr lang="en-US" dirty="0" smtClean="0"/>
              <a:t>what</a:t>
            </a:r>
            <a:r>
              <a:rPr dirty="0" smtClean="0"/>
              <a:t> </a:t>
            </a:r>
            <a:r>
              <a:rPr lang="en-US" dirty="0" smtClean="0"/>
              <a:t>sport</a:t>
            </a:r>
            <a:r>
              <a:rPr dirty="0" smtClean="0"/>
              <a:t> </a:t>
            </a:r>
            <a:r>
              <a:rPr dirty="0"/>
              <a:t>… ?”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8" name="transparent-arrow-clip-art-at-clker-com-vector-clip-art-online-LalJfZ-clipart.png" descr="transparent-arrow-clip-art-at-clker-com-vector-clip-art-online-LalJfZ-clipar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22853" y="3943401"/>
            <a:ext cx="759396" cy="578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3" name="Group 4"/>
          <p:cNvGrpSpPr/>
          <p:nvPr/>
        </p:nvGrpSpPr>
        <p:grpSpPr>
          <a:xfrm>
            <a:off x="77930" y="3890202"/>
            <a:ext cx="9066070" cy="693742"/>
            <a:chOff x="-550720" y="-2485589"/>
            <a:chExt cx="9066068" cy="693741"/>
          </a:xfrm>
        </p:grpSpPr>
        <p:sp>
          <p:nvSpPr>
            <p:cNvPr id="2271" name="TextBox 3"/>
            <p:cNvSpPr/>
            <p:nvPr/>
          </p:nvSpPr>
          <p:spPr>
            <a:xfrm>
              <a:off x="-550720" y="-2476650"/>
              <a:ext cx="4119694" cy="684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2600"/>
              </a:lvl1pPr>
            </a:lstStyle>
            <a:p>
              <a:r>
                <a:rPr lang="en-US" sz="4000" dirty="0" smtClean="0"/>
                <a:t>VQA v1.0</a:t>
              </a:r>
              <a:endParaRPr sz="4000" dirty="0"/>
            </a:p>
          </p:txBody>
        </p:sp>
        <p:sp>
          <p:nvSpPr>
            <p:cNvPr id="2272" name="TextBox 5"/>
            <p:cNvSpPr/>
            <p:nvPr/>
          </p:nvSpPr>
          <p:spPr>
            <a:xfrm>
              <a:off x="4395654" y="-2485589"/>
              <a:ext cx="4119694" cy="684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t">
              <a:spAutoFit/>
            </a:bodyPr>
            <a:lstStyle>
              <a:lvl1pPr algn="ctr">
                <a:defRPr sz="2600"/>
              </a:lvl1pPr>
            </a:lstStyle>
            <a:p>
              <a:r>
                <a:rPr lang="en-US" sz="4000" dirty="0" smtClean="0"/>
                <a:t>VQA v2.0</a:t>
              </a:r>
              <a:endParaRPr sz="4000" dirty="0"/>
            </a:p>
          </p:txBody>
        </p:sp>
      </p:grpSp>
      <p:sp>
        <p:nvSpPr>
          <p:cNvPr id="2275" name="Entropy increased…"/>
          <p:cNvSpPr/>
          <p:nvPr/>
        </p:nvSpPr>
        <p:spPr>
          <a:xfrm>
            <a:off x="2722434" y="2535866"/>
            <a:ext cx="3699132" cy="994734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1"/>
            </a:solidFill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8568" tIns="68568" rIns="68568" bIns="68568" numCol="1" anchor="ctr">
            <a:normAutofit lnSpcReduction="10000"/>
          </a:bodyPr>
          <a:lstStyle/>
          <a:p>
            <a:pPr algn="ctr">
              <a:lnSpc>
                <a:spcPct val="90000"/>
              </a:lnSpc>
              <a:defRPr sz="3200">
                <a:solidFill>
                  <a:srgbClr val="0365C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Entropy </a:t>
            </a:r>
            <a:r>
              <a:rPr dirty="0" smtClean="0"/>
              <a:t>increase</a:t>
            </a:r>
            <a:r>
              <a:rPr lang="en-US" dirty="0" smtClean="0"/>
              <a:t>s</a:t>
            </a:r>
            <a:r>
              <a:rPr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dirty="0" smtClean="0"/>
              <a:t>by </a:t>
            </a:r>
            <a:r>
              <a:rPr dirty="0"/>
              <a:t>56% !</a:t>
            </a:r>
          </a:p>
        </p:txBody>
      </p:sp>
      <p:sp>
        <p:nvSpPr>
          <p:cNvPr id="14" name="Answer Distribution - more balanced!"/>
          <p:cNvSpPr txBox="1">
            <a:spLocks/>
          </p:cNvSpPr>
          <p:nvPr/>
        </p:nvSpPr>
        <p:spPr>
          <a:xfrm>
            <a:off x="52702" y="418107"/>
            <a:ext cx="9038595" cy="994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8568" tIns="68568" rIns="68568" bIns="6856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457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914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1371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18288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 defTabSz="905255" hangingPunct="1">
              <a:defRPr sz="4158"/>
            </a:pPr>
            <a:r>
              <a:rPr lang="en-US" sz="4158" smtClean="0"/>
              <a:t>Answer Distribution - </a:t>
            </a:r>
            <a:r>
              <a:rPr lang="en-US" sz="4158" smtClean="0">
                <a:solidFill>
                  <a:srgbClr val="0365C0"/>
                </a:solidFill>
              </a:rPr>
              <a:t>more balanced!</a:t>
            </a:r>
            <a:endParaRPr lang="en-US" sz="4158" dirty="0">
              <a:solidFill>
                <a:srgbClr val="0365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2951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Title 1"/>
          <p:cNvSpPr/>
          <p:nvPr/>
        </p:nvSpPr>
        <p:spPr>
          <a:xfrm>
            <a:off x="483326" y="141514"/>
            <a:ext cx="82296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40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en-US" dirty="0" smtClean="0"/>
              <a:t>VQA v2.0 </a:t>
            </a:r>
            <a:r>
              <a:rPr dirty="0" smtClean="0"/>
              <a:t>Dataset </a:t>
            </a:r>
            <a:r>
              <a:rPr dirty="0"/>
              <a:t>Stats</a:t>
            </a:r>
          </a:p>
        </p:txBody>
      </p:sp>
      <p:sp>
        <p:nvSpPr>
          <p:cNvPr id="2298" name="Content Placeholder 2"/>
          <p:cNvSpPr/>
          <p:nvPr/>
        </p:nvSpPr>
        <p:spPr>
          <a:xfrm>
            <a:off x="164756" y="1165646"/>
            <a:ext cx="8826843" cy="3867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&gt;200K images</a:t>
            </a:r>
            <a:endParaRPr sz="2800" dirty="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+mj-lt"/>
                <a:ea typeface="+mj-ea"/>
                <a:cs typeface="+mj-cs"/>
                <a:sym typeface="Calibri"/>
              </a:defRPr>
            </a:pPr>
            <a:endParaRPr sz="2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&gt;1.1M questions</a:t>
            </a:r>
            <a:endParaRPr sz="2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endParaRPr sz="28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400">
                <a:latin typeface="+mj-lt"/>
                <a:ea typeface="+mj-ea"/>
                <a:cs typeface="+mj-cs"/>
                <a:sym typeface="Calibri"/>
              </a:defRPr>
            </a:pPr>
            <a:r>
              <a:rPr dirty="0"/>
              <a:t>&gt;11M answers</a:t>
            </a:r>
          </a:p>
        </p:txBody>
      </p:sp>
      <p:sp>
        <p:nvSpPr>
          <p:cNvPr id="2299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8689692" y="6569176"/>
            <a:ext cx="301908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5" name="Entropy increased…"/>
          <p:cNvSpPr/>
          <p:nvPr/>
        </p:nvSpPr>
        <p:spPr>
          <a:xfrm>
            <a:off x="2728611" y="4390066"/>
            <a:ext cx="3699132" cy="642731"/>
          </a:xfrm>
          <a:prstGeom prst="rect">
            <a:avLst/>
          </a:prstGeom>
          <a:solidFill>
            <a:srgbClr val="FFFFFF"/>
          </a:solidFill>
          <a:ln w="31750">
            <a:solidFill>
              <a:schemeClr val="accent1"/>
            </a:solidFill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8568" tIns="68568" rIns="68568" bIns="68568" numCol="1" anchor="ctr">
            <a:normAutofit/>
          </a:bodyPr>
          <a:lstStyle/>
          <a:p>
            <a:pPr algn="ctr">
              <a:lnSpc>
                <a:spcPct val="90000"/>
              </a:lnSpc>
              <a:defRPr sz="3200">
                <a:solidFill>
                  <a:srgbClr val="0365C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lang="en-US" dirty="0" smtClean="0"/>
              <a:t>1.8 x VQA v1.0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8" grpId="1" build="p" bldLvl="5" animBg="1" advAuto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Content Placeholder 2"/>
          <p:cNvSpPr>
            <a:spLocks noGrp="1"/>
          </p:cNvSpPr>
          <p:nvPr>
            <p:ph type="body" idx="1"/>
          </p:nvPr>
        </p:nvSpPr>
        <p:spPr>
          <a:xfrm>
            <a:off x="457199" y="1600201"/>
            <a:ext cx="8229602" cy="4525964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endParaRPr dirty="0"/>
          </a:p>
          <a:p>
            <a:pPr marL="0" indent="0" algn="ctr">
              <a:buSzTx/>
              <a:buNone/>
            </a:pPr>
            <a:r>
              <a:rPr b="1" dirty="0">
                <a:solidFill>
                  <a:srgbClr val="C82506"/>
                </a:solidFill>
              </a:rPr>
              <a:t>False impression</a:t>
            </a:r>
            <a:r>
              <a:rPr dirty="0"/>
              <a:t> that a system is making progress towards the goal of </a:t>
            </a:r>
          </a:p>
          <a:p>
            <a:pPr marL="0" indent="0" algn="ctr">
              <a:buSzTx/>
              <a:buNone/>
              <a:defRPr b="1">
                <a:solidFill>
                  <a:srgbClr val="0365C0"/>
                </a:solidFill>
              </a:defRPr>
            </a:pPr>
            <a:r>
              <a:rPr dirty="0"/>
              <a:t>understanding images correctly</a:t>
            </a:r>
          </a:p>
        </p:txBody>
      </p:sp>
      <p:sp>
        <p:nvSpPr>
          <p:cNvPr id="2304" name="Rectangle 4"/>
          <p:cNvSpPr/>
          <p:nvPr/>
        </p:nvSpPr>
        <p:spPr>
          <a:xfrm rot="21213907">
            <a:off x="1529501" y="2297573"/>
            <a:ext cx="6271320" cy="1077218"/>
          </a:xfrm>
          <a:prstGeom prst="rect">
            <a:avLst/>
          </a:prstGeom>
          <a:solidFill>
            <a:srgbClr val="70BF41"/>
          </a:solidFill>
          <a:ln w="3175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32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>
                <a:solidFill>
                  <a:schemeClr val="tx1"/>
                </a:solidFill>
              </a:rPr>
              <a:t> Solution: </a:t>
            </a:r>
          </a:p>
          <a:p>
            <a:pPr algn="ctr" defTabSz="457200">
              <a:defRPr sz="32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dirty="0" smtClean="0">
                <a:solidFill>
                  <a:schemeClr val="tx1"/>
                </a:solidFill>
              </a:rPr>
              <a:t>Re</a:t>
            </a:r>
            <a:r>
              <a:rPr lang="en-US" dirty="0" smtClean="0">
                <a:solidFill>
                  <a:schemeClr val="tx1"/>
                </a:solidFill>
              </a:rPr>
              <a:t>duce</a:t>
            </a:r>
            <a:r>
              <a:rPr dirty="0" smtClean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language priors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3" grpId="1" build="p" animBg="1" advAuto="0"/>
      <p:bldP spid="2304" grpId="2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Benchmarking SOTA VQA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5112"/>
            <a:ext cx="2133600" cy="365124"/>
          </a:xfrm>
          <a:prstGeom prst="rect">
            <a:avLst/>
          </a:prstGeom>
        </p:spPr>
        <p:txBody>
          <a:bodyPr/>
          <a:lstStyle/>
          <a:p>
            <a:fld id="{9A0204A8-AFB4-894B-B7A1-210E55B1E886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9287"/>
            <a:ext cx="9144000" cy="395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Outline</a:t>
            </a:r>
          </a:p>
        </p:txBody>
      </p:sp>
      <p:grpSp>
        <p:nvGrpSpPr>
          <p:cNvPr id="1923" name="Freeform 6"/>
          <p:cNvGrpSpPr/>
          <p:nvPr/>
        </p:nvGrpSpPr>
        <p:grpSpPr>
          <a:xfrm>
            <a:off x="1828798" y="1148131"/>
            <a:ext cx="5486404" cy="954098"/>
            <a:chOff x="0" y="0"/>
            <a:chExt cx="5486403" cy="954096"/>
          </a:xfrm>
        </p:grpSpPr>
        <p:sp>
          <p:nvSpPr>
            <p:cNvPr id="1921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2" name="Overview of Task and Dataset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Overview of Task and Dataset </a:t>
              </a:r>
            </a:p>
          </p:txBody>
        </p:sp>
      </p:grpSp>
      <p:grpSp>
        <p:nvGrpSpPr>
          <p:cNvPr id="1926" name="Freeform 8"/>
          <p:cNvGrpSpPr/>
          <p:nvPr/>
        </p:nvGrpSpPr>
        <p:grpSpPr>
          <a:xfrm>
            <a:off x="1828798" y="2579278"/>
            <a:ext cx="5486404" cy="954098"/>
            <a:chOff x="0" y="0"/>
            <a:chExt cx="5486403" cy="954096"/>
          </a:xfrm>
        </p:grpSpPr>
        <p:sp>
          <p:nvSpPr>
            <p:cNvPr id="1924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5" name="Overview of Challenge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Overview of Challenge</a:t>
              </a:r>
            </a:p>
          </p:txBody>
        </p:sp>
      </p:grpSp>
      <p:grpSp>
        <p:nvGrpSpPr>
          <p:cNvPr id="1929" name="Freeform 10"/>
          <p:cNvGrpSpPr/>
          <p:nvPr/>
        </p:nvGrpSpPr>
        <p:grpSpPr>
          <a:xfrm>
            <a:off x="1828798" y="4010423"/>
            <a:ext cx="5486404" cy="954098"/>
            <a:chOff x="0" y="0"/>
            <a:chExt cx="5486403" cy="954096"/>
          </a:xfrm>
        </p:grpSpPr>
        <p:sp>
          <p:nvSpPr>
            <p:cNvPr id="1927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28" name="Winner Announcements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Winner Announcements</a:t>
              </a:r>
            </a:p>
          </p:txBody>
        </p:sp>
      </p:grpSp>
      <p:grpSp>
        <p:nvGrpSpPr>
          <p:cNvPr id="1932" name="Freeform 12"/>
          <p:cNvGrpSpPr/>
          <p:nvPr/>
        </p:nvGrpSpPr>
        <p:grpSpPr>
          <a:xfrm>
            <a:off x="1828798" y="5441570"/>
            <a:ext cx="5486404" cy="954098"/>
            <a:chOff x="0" y="0"/>
            <a:chExt cx="5486403" cy="954096"/>
          </a:xfrm>
        </p:grpSpPr>
        <p:sp>
          <p:nvSpPr>
            <p:cNvPr id="1930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31" name="Analysis of Results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Analysis of Results</a:t>
              </a:r>
            </a:p>
          </p:txBody>
        </p:sp>
      </p:grpSp>
      <p:sp>
        <p:nvSpPr>
          <p:cNvPr id="1933" name="Rectangle 11"/>
          <p:cNvSpPr/>
          <p:nvPr/>
        </p:nvSpPr>
        <p:spPr>
          <a:xfrm>
            <a:off x="1454226" y="3897086"/>
            <a:ext cx="6235547" cy="2668969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spcBef>
                <a:spcPts val="1000"/>
              </a:spcBef>
              <a:defRPr sz="1200"/>
            </a:pPr>
            <a:endParaRPr/>
          </a:p>
        </p:txBody>
      </p:sp>
      <p:sp>
        <p:nvSpPr>
          <p:cNvPr id="1934" name="Rectangle 13"/>
          <p:cNvSpPr/>
          <p:nvPr/>
        </p:nvSpPr>
        <p:spPr>
          <a:xfrm>
            <a:off x="1606626" y="994245"/>
            <a:ext cx="6235547" cy="116838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spcBef>
                <a:spcPts val="1000"/>
              </a:spcBef>
              <a:defRPr sz="1200"/>
            </a:pPr>
            <a:endParaRPr/>
          </a:p>
        </p:txBody>
      </p:sp>
      <p:sp>
        <p:nvSpPr>
          <p:cNvPr id="1935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788576" y="6569176"/>
            <a:ext cx="203025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Benchmarking SOTA VQA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5112"/>
            <a:ext cx="2133600" cy="365124"/>
          </a:xfrm>
          <a:prstGeom prst="rect">
            <a:avLst/>
          </a:prstGeom>
        </p:spPr>
        <p:txBody>
          <a:bodyPr/>
          <a:lstStyle/>
          <a:p>
            <a:fld id="{9A0204A8-AFB4-894B-B7A1-210E55B1E886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4026"/>
            <a:ext cx="9144000" cy="274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0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Outline</a:t>
            </a:r>
          </a:p>
        </p:txBody>
      </p:sp>
      <p:grpSp>
        <p:nvGrpSpPr>
          <p:cNvPr id="2369" name="Freeform 6"/>
          <p:cNvGrpSpPr/>
          <p:nvPr/>
        </p:nvGrpSpPr>
        <p:grpSpPr>
          <a:xfrm>
            <a:off x="1828798" y="1148131"/>
            <a:ext cx="5486404" cy="954098"/>
            <a:chOff x="0" y="0"/>
            <a:chExt cx="5486403" cy="954096"/>
          </a:xfrm>
        </p:grpSpPr>
        <p:sp>
          <p:nvSpPr>
            <p:cNvPr id="2367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68" name="Overview of Task and Dataset"/>
            <p:cNvSpPr/>
            <p:nvPr/>
          </p:nvSpPr>
          <p:spPr>
            <a:xfrm>
              <a:off x="-1" y="125135"/>
              <a:ext cx="5486405" cy="703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</a:defRPr>
              </a:lvl1pPr>
            </a:lstStyle>
            <a:p>
              <a:r>
                <a:t>Overview of Task and Dataset </a:t>
              </a:r>
            </a:p>
          </p:txBody>
        </p:sp>
      </p:grpSp>
      <p:grpSp>
        <p:nvGrpSpPr>
          <p:cNvPr id="2372" name="Freeform 8"/>
          <p:cNvGrpSpPr/>
          <p:nvPr/>
        </p:nvGrpSpPr>
        <p:grpSpPr>
          <a:xfrm>
            <a:off x="1828798" y="2579278"/>
            <a:ext cx="5486404" cy="954098"/>
            <a:chOff x="0" y="0"/>
            <a:chExt cx="5486403" cy="954096"/>
          </a:xfrm>
        </p:grpSpPr>
        <p:sp>
          <p:nvSpPr>
            <p:cNvPr id="2370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1" name="Overview of Challenge"/>
            <p:cNvSpPr/>
            <p:nvPr/>
          </p:nvSpPr>
          <p:spPr>
            <a:xfrm>
              <a:off x="-1" y="125135"/>
              <a:ext cx="5486405" cy="703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</a:defRPr>
              </a:lvl1pPr>
            </a:lstStyle>
            <a:p>
              <a:r>
                <a:t>Overview of Challenge</a:t>
              </a:r>
            </a:p>
          </p:txBody>
        </p:sp>
      </p:grpSp>
      <p:grpSp>
        <p:nvGrpSpPr>
          <p:cNvPr id="2375" name="Freeform 10"/>
          <p:cNvGrpSpPr/>
          <p:nvPr/>
        </p:nvGrpSpPr>
        <p:grpSpPr>
          <a:xfrm>
            <a:off x="1828798" y="4010423"/>
            <a:ext cx="5486404" cy="954098"/>
            <a:chOff x="0" y="0"/>
            <a:chExt cx="5486403" cy="954096"/>
          </a:xfrm>
        </p:grpSpPr>
        <p:sp>
          <p:nvSpPr>
            <p:cNvPr id="2373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4" name="Winner Announcements"/>
            <p:cNvSpPr/>
            <p:nvPr/>
          </p:nvSpPr>
          <p:spPr>
            <a:xfrm>
              <a:off x="-1" y="125135"/>
              <a:ext cx="5486405" cy="703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</a:defRPr>
              </a:lvl1pPr>
            </a:lstStyle>
            <a:p>
              <a:r>
                <a:t>Winner Announcements</a:t>
              </a:r>
            </a:p>
          </p:txBody>
        </p:sp>
      </p:grpSp>
      <p:grpSp>
        <p:nvGrpSpPr>
          <p:cNvPr id="2378" name="Freeform 12"/>
          <p:cNvGrpSpPr/>
          <p:nvPr/>
        </p:nvGrpSpPr>
        <p:grpSpPr>
          <a:xfrm>
            <a:off x="1828798" y="5441570"/>
            <a:ext cx="5486404" cy="954098"/>
            <a:chOff x="0" y="0"/>
            <a:chExt cx="5486403" cy="954096"/>
          </a:xfrm>
        </p:grpSpPr>
        <p:sp>
          <p:nvSpPr>
            <p:cNvPr id="2376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7" name="Analysis of Results"/>
            <p:cNvSpPr/>
            <p:nvPr/>
          </p:nvSpPr>
          <p:spPr>
            <a:xfrm>
              <a:off x="-1" y="125135"/>
              <a:ext cx="5486405" cy="7038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</a:defRPr>
              </a:lvl1pPr>
            </a:lstStyle>
            <a:p>
              <a:r>
                <a:t>Analysis of Results</a:t>
              </a:r>
            </a:p>
          </p:txBody>
        </p:sp>
      </p:grpSp>
      <p:sp>
        <p:nvSpPr>
          <p:cNvPr id="2379" name="Rectangle 7"/>
          <p:cNvSpPr/>
          <p:nvPr/>
        </p:nvSpPr>
        <p:spPr>
          <a:xfrm>
            <a:off x="1454226" y="3897086"/>
            <a:ext cx="6235547" cy="2668969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spcBef>
                <a:spcPts val="1000"/>
              </a:spcBef>
              <a:defRPr sz="1200"/>
            </a:pPr>
            <a:endParaRPr/>
          </a:p>
        </p:txBody>
      </p:sp>
      <p:sp>
        <p:nvSpPr>
          <p:cNvPr id="2380" name="Rectangle 9"/>
          <p:cNvSpPr/>
          <p:nvPr/>
        </p:nvSpPr>
        <p:spPr>
          <a:xfrm>
            <a:off x="1606626" y="994245"/>
            <a:ext cx="6235547" cy="116838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spcBef>
                <a:spcPts val="1000"/>
              </a:spcBef>
              <a:defRPr sz="1200"/>
            </a:pPr>
            <a:endParaRPr/>
          </a:p>
        </p:txBody>
      </p:sp>
      <p:sp>
        <p:nvSpPr>
          <p:cNvPr id="2381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689692" y="6569176"/>
            <a:ext cx="301908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Title 1"/>
          <p:cNvSpPr/>
          <p:nvPr/>
        </p:nvSpPr>
        <p:spPr>
          <a:xfrm>
            <a:off x="571498" y="328717"/>
            <a:ext cx="8229601" cy="1073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lnSpc>
                <a:spcPct val="90000"/>
              </a:lnSpc>
              <a:defRPr sz="4000">
                <a:latin typeface="+mj-lt"/>
                <a:ea typeface="+mj-ea"/>
                <a:cs typeface="+mj-cs"/>
                <a:sym typeface="Calibri"/>
              </a:defRPr>
            </a:pPr>
            <a:r>
              <a:t>VQA Challenge on </a:t>
            </a:r>
            <a:endParaRPr sz="4400"/>
          </a:p>
          <a:p>
            <a:pPr algn="ctr">
              <a:lnSpc>
                <a:spcPct val="90000"/>
              </a:lnSpc>
              <a:defRPr sz="3000">
                <a:solidFill>
                  <a:srgbClr val="1100F0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https://evalai.cloudcv.org/</a:t>
            </a:r>
          </a:p>
        </p:txBody>
      </p:sp>
      <p:sp>
        <p:nvSpPr>
          <p:cNvPr id="2386" name="Slide Number Placeholder 1"/>
          <p:cNvSpPr>
            <a:spLocks noGrp="1"/>
          </p:cNvSpPr>
          <p:nvPr>
            <p:ph type="sldNum" sz="quarter" idx="2"/>
          </p:nvPr>
        </p:nvSpPr>
        <p:spPr>
          <a:xfrm>
            <a:off x="8689692" y="6569176"/>
            <a:ext cx="301908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pic>
        <p:nvPicPr>
          <p:cNvPr id="2387" name="Screen Shot 2017-07-22 at 7.24.24 PM.png" descr="Screen Shot 2017-07-22 at 7.24.2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970676"/>
            <a:ext cx="9144000" cy="2942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Dataset splits</a:t>
            </a:r>
          </a:p>
        </p:txBody>
      </p:sp>
      <p:graphicFrame>
        <p:nvGraphicFramePr>
          <p:cNvPr id="2398" name="Table 3"/>
          <p:cNvGraphicFramePr/>
          <p:nvPr/>
        </p:nvGraphicFramePr>
        <p:xfrm>
          <a:off x="292510" y="1533830"/>
          <a:ext cx="8615516" cy="1793201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153879"/>
                <a:gridCol w="2153879"/>
                <a:gridCol w="2153879"/>
                <a:gridCol w="2153879"/>
              </a:tblGrid>
              <a:tr h="1023233">
                <a:tc>
                  <a:txBody>
                    <a:bodyPr/>
                    <a:lstStyle/>
                    <a:p>
                      <a:pPr algn="ctr" defTabSz="457200">
                        <a:defRPr sz="30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Images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Questions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Answers</a:t>
                      </a:r>
                    </a:p>
                  </a:txBody>
                  <a:tcPr marL="45720" marR="45720" anchor="ctr" horzOverflow="overflow"/>
                </a:tc>
              </a:tr>
              <a:tr h="76996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 b="1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Training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80K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443K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4.4M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sp>
        <p:nvSpPr>
          <p:cNvPr id="2399" name="TextBox 4"/>
          <p:cNvSpPr/>
          <p:nvPr/>
        </p:nvSpPr>
        <p:spPr>
          <a:xfrm>
            <a:off x="3157869" y="6347638"/>
            <a:ext cx="303028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Dataset size is approximate</a:t>
            </a:r>
          </a:p>
        </p:txBody>
      </p:sp>
      <p:sp>
        <p:nvSpPr>
          <p:cNvPr id="2400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689692" y="6569176"/>
            <a:ext cx="301908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Dataset splits</a:t>
            </a:r>
          </a:p>
        </p:txBody>
      </p:sp>
      <p:graphicFrame>
        <p:nvGraphicFramePr>
          <p:cNvPr id="2405" name="Table 3"/>
          <p:cNvGraphicFramePr/>
          <p:nvPr/>
        </p:nvGraphicFramePr>
        <p:xfrm>
          <a:off x="292510" y="1533830"/>
          <a:ext cx="8615516" cy="2563169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153879"/>
                <a:gridCol w="2153879"/>
                <a:gridCol w="2153879"/>
                <a:gridCol w="2153879"/>
              </a:tblGrid>
              <a:tr h="1023233">
                <a:tc>
                  <a:txBody>
                    <a:bodyPr/>
                    <a:lstStyle/>
                    <a:p>
                      <a:pPr algn="ctr" defTabSz="457200">
                        <a:defRPr sz="30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Images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Questions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Answers</a:t>
                      </a:r>
                    </a:p>
                  </a:txBody>
                  <a:tcPr marL="45720" marR="45720" anchor="ctr" horzOverflow="overflow"/>
                </a:tc>
              </a:tr>
              <a:tr h="76996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Training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80K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443K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4.4M</a:t>
                      </a:r>
                    </a:p>
                  </a:txBody>
                  <a:tcPr marL="45720" marR="45720" horzOverflow="overflow"/>
                </a:tc>
              </a:tr>
              <a:tr h="76996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Validation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40K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214K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 dirty="0">
                          <a:latin typeface="+mj-lt"/>
                          <a:ea typeface="+mj-ea"/>
                          <a:cs typeface="+mj-cs"/>
                          <a:sym typeface="Calibri"/>
                        </a:rPr>
                        <a:t>2.1M</a:t>
                      </a: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sp>
        <p:nvSpPr>
          <p:cNvPr id="2406" name="TextBox 4"/>
          <p:cNvSpPr/>
          <p:nvPr/>
        </p:nvSpPr>
        <p:spPr>
          <a:xfrm>
            <a:off x="3157869" y="6347638"/>
            <a:ext cx="303028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Dataset size is approximate</a:t>
            </a:r>
          </a:p>
        </p:txBody>
      </p:sp>
      <p:sp>
        <p:nvSpPr>
          <p:cNvPr id="2407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689692" y="6569176"/>
            <a:ext cx="301908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Dataset splits</a:t>
            </a:r>
          </a:p>
        </p:txBody>
      </p:sp>
      <p:graphicFrame>
        <p:nvGraphicFramePr>
          <p:cNvPr id="2412" name="Table 3"/>
          <p:cNvGraphicFramePr/>
          <p:nvPr/>
        </p:nvGraphicFramePr>
        <p:xfrm>
          <a:off x="292510" y="1533830"/>
          <a:ext cx="8615516" cy="3333137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153879"/>
                <a:gridCol w="2153879"/>
                <a:gridCol w="2153879"/>
                <a:gridCol w="2153879"/>
              </a:tblGrid>
              <a:tr h="1023233">
                <a:tc>
                  <a:txBody>
                    <a:bodyPr/>
                    <a:lstStyle/>
                    <a:p>
                      <a:pPr algn="ctr" defTabSz="457200">
                        <a:defRPr sz="30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Images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Questions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000" b="1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rPr>
                        <a:t>Answers</a:t>
                      </a:r>
                    </a:p>
                  </a:txBody>
                  <a:tcPr marL="45720" marR="45720" anchor="ctr" horzOverflow="overflow"/>
                </a:tc>
              </a:tr>
              <a:tr h="76996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Training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80K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443K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4.4M</a:t>
                      </a:r>
                    </a:p>
                  </a:txBody>
                  <a:tcPr marL="45720" marR="45720" horzOverflow="overflow"/>
                </a:tc>
              </a:tr>
              <a:tr h="76996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Validation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40K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214K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2.1M</a:t>
                      </a:r>
                    </a:p>
                  </a:txBody>
                  <a:tcPr marL="45720" marR="45720" horzOverflow="overflow"/>
                </a:tc>
              </a:tr>
              <a:tr h="76996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 b="1">
                          <a:latin typeface="+mj-lt"/>
                          <a:ea typeface="+mj-ea"/>
                          <a:cs typeface="+mj-cs"/>
                          <a:sym typeface="Calibri"/>
                        </a:rPr>
                        <a:t>Test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80K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3000">
                          <a:latin typeface="+mj-lt"/>
                          <a:ea typeface="+mj-ea"/>
                          <a:cs typeface="+mj-cs"/>
                          <a:sym typeface="Calibri"/>
                        </a:rPr>
                        <a:t>447K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30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 dirty="0"/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sp>
        <p:nvSpPr>
          <p:cNvPr id="2413" name="TextBox 4"/>
          <p:cNvSpPr/>
          <p:nvPr/>
        </p:nvSpPr>
        <p:spPr>
          <a:xfrm>
            <a:off x="3157869" y="6347638"/>
            <a:ext cx="303028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Dataset size is approximate</a:t>
            </a:r>
          </a:p>
        </p:txBody>
      </p:sp>
      <p:sp>
        <p:nvSpPr>
          <p:cNvPr id="2414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689692" y="6569176"/>
            <a:ext cx="301908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8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0391">
              <a:defRPr sz="3720"/>
            </a:lvl1pPr>
          </a:lstStyle>
          <a:p>
            <a:r>
              <a:t>Real Image Challenges: Test Dataset</a:t>
            </a:r>
          </a:p>
        </p:txBody>
      </p:sp>
      <p:sp>
        <p:nvSpPr>
          <p:cNvPr id="2419" name="Content Placeholder 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rPr lang="en-US" dirty="0" smtClean="0"/>
              <a:t>4 splits of </a:t>
            </a:r>
            <a:r>
              <a:rPr lang="en-US" dirty="0"/>
              <a:t>a</a:t>
            </a:r>
            <a:r>
              <a:rPr dirty="0" smtClean="0"/>
              <a:t>pproximately </a:t>
            </a:r>
            <a:r>
              <a:rPr dirty="0"/>
              <a:t>equal size </a:t>
            </a:r>
          </a:p>
          <a:p>
            <a:pPr>
              <a:spcBef>
                <a:spcPts val="600"/>
              </a:spcBef>
              <a:defRPr sz="2600" b="1"/>
            </a:pPr>
            <a:r>
              <a:rPr dirty="0"/>
              <a:t>Test-dev</a:t>
            </a:r>
            <a:r>
              <a:rPr sz="2800" dirty="0"/>
              <a:t> </a:t>
            </a:r>
            <a:r>
              <a:rPr sz="2000" dirty="0"/>
              <a:t>(development)</a:t>
            </a:r>
          </a:p>
          <a:p>
            <a:pPr marL="742950" lvl="1" indent="-285750">
              <a:spcBef>
                <a:spcPts val="400"/>
              </a:spcBef>
              <a:defRPr sz="2000"/>
            </a:pPr>
            <a:r>
              <a:rPr dirty="0"/>
              <a:t>Debugging and </a:t>
            </a:r>
            <a:r>
              <a:rPr dirty="0" smtClean="0"/>
              <a:t>Validation. </a:t>
            </a:r>
          </a:p>
          <a:p>
            <a:pPr>
              <a:spcBef>
                <a:spcPts val="600"/>
              </a:spcBef>
              <a:defRPr sz="2600" b="1"/>
            </a:pPr>
            <a:r>
              <a:rPr dirty="0" smtClean="0"/>
              <a:t>Test-standard</a:t>
            </a:r>
            <a:r>
              <a:rPr sz="2800" dirty="0" smtClean="0"/>
              <a:t> </a:t>
            </a:r>
            <a:r>
              <a:rPr sz="2000" dirty="0" smtClean="0"/>
              <a:t>(publications)</a:t>
            </a:r>
          </a:p>
          <a:p>
            <a:pPr marL="742950" lvl="1" indent="-285750">
              <a:spcBef>
                <a:spcPts val="400"/>
              </a:spcBef>
              <a:defRPr sz="2000"/>
            </a:pPr>
            <a:r>
              <a:rPr dirty="0" smtClean="0"/>
              <a:t>Used </a:t>
            </a:r>
            <a:r>
              <a:rPr dirty="0"/>
              <a:t>to score entries for the Public Leaderboard. </a:t>
            </a:r>
          </a:p>
          <a:p>
            <a:pPr>
              <a:spcBef>
                <a:spcPts val="600"/>
              </a:spcBef>
              <a:defRPr sz="2600" b="1"/>
            </a:pPr>
            <a:r>
              <a:rPr dirty="0"/>
              <a:t>Test-challenge</a:t>
            </a:r>
            <a:r>
              <a:rPr sz="2800" dirty="0"/>
              <a:t> </a:t>
            </a:r>
            <a:r>
              <a:rPr sz="2000" dirty="0"/>
              <a:t>(competitions)</a:t>
            </a:r>
          </a:p>
          <a:p>
            <a:pPr marL="742950" lvl="1" indent="-285750">
              <a:spcBef>
                <a:spcPts val="400"/>
              </a:spcBef>
              <a:defRPr sz="2000"/>
            </a:pPr>
            <a:r>
              <a:rPr dirty="0"/>
              <a:t>Used to rank challenge participants. </a:t>
            </a:r>
          </a:p>
          <a:p>
            <a:pPr>
              <a:spcBef>
                <a:spcPts val="600"/>
              </a:spcBef>
              <a:defRPr sz="2600" b="1"/>
            </a:pPr>
            <a:r>
              <a:rPr dirty="0"/>
              <a:t>Test-reserve</a:t>
            </a:r>
            <a:r>
              <a:rPr sz="2800" dirty="0"/>
              <a:t> </a:t>
            </a:r>
            <a:r>
              <a:rPr sz="2000" dirty="0"/>
              <a:t>(check overfitting) </a:t>
            </a:r>
          </a:p>
          <a:p>
            <a:pPr marL="742950" lvl="1" indent="-285750">
              <a:spcBef>
                <a:spcPts val="400"/>
              </a:spcBef>
              <a:defRPr sz="2000"/>
            </a:pPr>
            <a:r>
              <a:rPr dirty="0"/>
              <a:t>Used to estimate overfitting. Scores on this set are never released.</a:t>
            </a:r>
          </a:p>
        </p:txBody>
      </p:sp>
      <p:sp>
        <p:nvSpPr>
          <p:cNvPr id="2420" name="TextBox 3"/>
          <p:cNvSpPr/>
          <p:nvPr/>
        </p:nvSpPr>
        <p:spPr>
          <a:xfrm>
            <a:off x="1579921" y="6519446"/>
            <a:ext cx="6618148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Slide adapted from: MSCOCO Detection/Segmentation Challenge, ICCV 2015</a:t>
            </a:r>
          </a:p>
        </p:txBody>
      </p:sp>
      <p:sp>
        <p:nvSpPr>
          <p:cNvPr id="2422" name="Slide Number Placeholder 4"/>
          <p:cNvSpPr>
            <a:spLocks noGrp="1"/>
          </p:cNvSpPr>
          <p:nvPr>
            <p:ph type="sldNum" sz="quarter" idx="2"/>
          </p:nvPr>
        </p:nvSpPr>
        <p:spPr>
          <a:xfrm>
            <a:off x="8689692" y="6569176"/>
            <a:ext cx="301908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9" grpId="1" build="p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828798" y="1148132"/>
            <a:ext cx="5486403" cy="954097"/>
          </a:xfrm>
          <a:custGeom>
            <a:avLst/>
            <a:gdLst>
              <a:gd name="connsiteX0" fmla="*/ 0 w 5486403"/>
              <a:gd name="connsiteY0" fmla="*/ 95410 h 954097"/>
              <a:gd name="connsiteX1" fmla="*/ 95410 w 5486403"/>
              <a:gd name="connsiteY1" fmla="*/ 0 h 954097"/>
              <a:gd name="connsiteX2" fmla="*/ 5390993 w 5486403"/>
              <a:gd name="connsiteY2" fmla="*/ 0 h 954097"/>
              <a:gd name="connsiteX3" fmla="*/ 5486403 w 5486403"/>
              <a:gd name="connsiteY3" fmla="*/ 95410 h 954097"/>
              <a:gd name="connsiteX4" fmla="*/ 5486403 w 5486403"/>
              <a:gd name="connsiteY4" fmla="*/ 858687 h 954097"/>
              <a:gd name="connsiteX5" fmla="*/ 5390993 w 5486403"/>
              <a:gd name="connsiteY5" fmla="*/ 954097 h 954097"/>
              <a:gd name="connsiteX6" fmla="*/ 95410 w 5486403"/>
              <a:gd name="connsiteY6" fmla="*/ 954097 h 954097"/>
              <a:gd name="connsiteX7" fmla="*/ 0 w 5486403"/>
              <a:gd name="connsiteY7" fmla="*/ 858687 h 954097"/>
              <a:gd name="connsiteX8" fmla="*/ 0 w 5486403"/>
              <a:gd name="connsiteY8" fmla="*/ 95410 h 95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3" h="954097">
                <a:moveTo>
                  <a:pt x="0" y="95410"/>
                </a:moveTo>
                <a:cubicBezTo>
                  <a:pt x="0" y="42717"/>
                  <a:pt x="42717" y="0"/>
                  <a:pt x="95410" y="0"/>
                </a:cubicBezTo>
                <a:lnTo>
                  <a:pt x="5390993" y="0"/>
                </a:lnTo>
                <a:cubicBezTo>
                  <a:pt x="5443686" y="0"/>
                  <a:pt x="5486403" y="42717"/>
                  <a:pt x="5486403" y="95410"/>
                </a:cubicBezTo>
                <a:lnTo>
                  <a:pt x="5486403" y="858687"/>
                </a:lnTo>
                <a:cubicBezTo>
                  <a:pt x="5486403" y="911380"/>
                  <a:pt x="5443686" y="954097"/>
                  <a:pt x="5390993" y="954097"/>
                </a:cubicBezTo>
                <a:lnTo>
                  <a:pt x="95410" y="954097"/>
                </a:lnTo>
                <a:cubicBezTo>
                  <a:pt x="42717" y="954097"/>
                  <a:pt x="0" y="911380"/>
                  <a:pt x="0" y="858687"/>
                </a:cubicBezTo>
                <a:lnTo>
                  <a:pt x="0" y="954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5" tIns="142245" rIns="142245" bIns="142245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/>
              <a:t>Overview of Task and Dataset </a:t>
            </a:r>
            <a:endParaRPr lang="en-US" sz="3000" kern="1200" dirty="0"/>
          </a:p>
        </p:txBody>
      </p:sp>
      <p:sp>
        <p:nvSpPr>
          <p:cNvPr id="9" name="Freeform 8"/>
          <p:cNvSpPr/>
          <p:nvPr/>
        </p:nvSpPr>
        <p:spPr>
          <a:xfrm>
            <a:off x="1828798" y="2579278"/>
            <a:ext cx="5486403" cy="954097"/>
          </a:xfrm>
          <a:custGeom>
            <a:avLst/>
            <a:gdLst>
              <a:gd name="connsiteX0" fmla="*/ 0 w 5486403"/>
              <a:gd name="connsiteY0" fmla="*/ 95410 h 954097"/>
              <a:gd name="connsiteX1" fmla="*/ 95410 w 5486403"/>
              <a:gd name="connsiteY1" fmla="*/ 0 h 954097"/>
              <a:gd name="connsiteX2" fmla="*/ 5390993 w 5486403"/>
              <a:gd name="connsiteY2" fmla="*/ 0 h 954097"/>
              <a:gd name="connsiteX3" fmla="*/ 5486403 w 5486403"/>
              <a:gd name="connsiteY3" fmla="*/ 95410 h 954097"/>
              <a:gd name="connsiteX4" fmla="*/ 5486403 w 5486403"/>
              <a:gd name="connsiteY4" fmla="*/ 858687 h 954097"/>
              <a:gd name="connsiteX5" fmla="*/ 5390993 w 5486403"/>
              <a:gd name="connsiteY5" fmla="*/ 954097 h 954097"/>
              <a:gd name="connsiteX6" fmla="*/ 95410 w 5486403"/>
              <a:gd name="connsiteY6" fmla="*/ 954097 h 954097"/>
              <a:gd name="connsiteX7" fmla="*/ 0 w 5486403"/>
              <a:gd name="connsiteY7" fmla="*/ 858687 h 954097"/>
              <a:gd name="connsiteX8" fmla="*/ 0 w 5486403"/>
              <a:gd name="connsiteY8" fmla="*/ 95410 h 95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3" h="954097">
                <a:moveTo>
                  <a:pt x="0" y="95410"/>
                </a:moveTo>
                <a:cubicBezTo>
                  <a:pt x="0" y="42717"/>
                  <a:pt x="42717" y="0"/>
                  <a:pt x="95410" y="0"/>
                </a:cubicBezTo>
                <a:lnTo>
                  <a:pt x="5390993" y="0"/>
                </a:lnTo>
                <a:cubicBezTo>
                  <a:pt x="5443686" y="0"/>
                  <a:pt x="5486403" y="42717"/>
                  <a:pt x="5486403" y="95410"/>
                </a:cubicBezTo>
                <a:lnTo>
                  <a:pt x="5486403" y="858687"/>
                </a:lnTo>
                <a:cubicBezTo>
                  <a:pt x="5486403" y="911380"/>
                  <a:pt x="5443686" y="954097"/>
                  <a:pt x="5390993" y="954097"/>
                </a:cubicBezTo>
                <a:lnTo>
                  <a:pt x="95410" y="954097"/>
                </a:lnTo>
                <a:cubicBezTo>
                  <a:pt x="42717" y="954097"/>
                  <a:pt x="0" y="911380"/>
                  <a:pt x="0" y="858687"/>
                </a:cubicBezTo>
                <a:lnTo>
                  <a:pt x="0" y="954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5" tIns="142245" rIns="142245" bIns="142245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/>
              <a:t>Overview of Challenge</a:t>
            </a:r>
            <a:endParaRPr lang="en-US" sz="30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1828798" y="4010424"/>
            <a:ext cx="5486403" cy="954097"/>
          </a:xfrm>
          <a:custGeom>
            <a:avLst/>
            <a:gdLst>
              <a:gd name="connsiteX0" fmla="*/ 0 w 5486403"/>
              <a:gd name="connsiteY0" fmla="*/ 95410 h 954097"/>
              <a:gd name="connsiteX1" fmla="*/ 95410 w 5486403"/>
              <a:gd name="connsiteY1" fmla="*/ 0 h 954097"/>
              <a:gd name="connsiteX2" fmla="*/ 5390993 w 5486403"/>
              <a:gd name="connsiteY2" fmla="*/ 0 h 954097"/>
              <a:gd name="connsiteX3" fmla="*/ 5486403 w 5486403"/>
              <a:gd name="connsiteY3" fmla="*/ 95410 h 954097"/>
              <a:gd name="connsiteX4" fmla="*/ 5486403 w 5486403"/>
              <a:gd name="connsiteY4" fmla="*/ 858687 h 954097"/>
              <a:gd name="connsiteX5" fmla="*/ 5390993 w 5486403"/>
              <a:gd name="connsiteY5" fmla="*/ 954097 h 954097"/>
              <a:gd name="connsiteX6" fmla="*/ 95410 w 5486403"/>
              <a:gd name="connsiteY6" fmla="*/ 954097 h 954097"/>
              <a:gd name="connsiteX7" fmla="*/ 0 w 5486403"/>
              <a:gd name="connsiteY7" fmla="*/ 858687 h 954097"/>
              <a:gd name="connsiteX8" fmla="*/ 0 w 5486403"/>
              <a:gd name="connsiteY8" fmla="*/ 95410 h 95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3" h="954097">
                <a:moveTo>
                  <a:pt x="0" y="95410"/>
                </a:moveTo>
                <a:cubicBezTo>
                  <a:pt x="0" y="42717"/>
                  <a:pt x="42717" y="0"/>
                  <a:pt x="95410" y="0"/>
                </a:cubicBezTo>
                <a:lnTo>
                  <a:pt x="5390993" y="0"/>
                </a:lnTo>
                <a:cubicBezTo>
                  <a:pt x="5443686" y="0"/>
                  <a:pt x="5486403" y="42717"/>
                  <a:pt x="5486403" y="95410"/>
                </a:cubicBezTo>
                <a:lnTo>
                  <a:pt x="5486403" y="858687"/>
                </a:lnTo>
                <a:cubicBezTo>
                  <a:pt x="5486403" y="911380"/>
                  <a:pt x="5443686" y="954097"/>
                  <a:pt x="5390993" y="954097"/>
                </a:cubicBezTo>
                <a:lnTo>
                  <a:pt x="95410" y="954097"/>
                </a:lnTo>
                <a:cubicBezTo>
                  <a:pt x="42717" y="954097"/>
                  <a:pt x="0" y="911380"/>
                  <a:pt x="0" y="858687"/>
                </a:cubicBezTo>
                <a:lnTo>
                  <a:pt x="0" y="954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5" tIns="142245" rIns="142245" bIns="142245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/>
              <a:t>Winner Announcements</a:t>
            </a:r>
            <a:endParaRPr lang="en-US" sz="30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1828798" y="5441570"/>
            <a:ext cx="5486403" cy="954097"/>
          </a:xfrm>
          <a:custGeom>
            <a:avLst/>
            <a:gdLst>
              <a:gd name="connsiteX0" fmla="*/ 0 w 5486403"/>
              <a:gd name="connsiteY0" fmla="*/ 95410 h 954097"/>
              <a:gd name="connsiteX1" fmla="*/ 95410 w 5486403"/>
              <a:gd name="connsiteY1" fmla="*/ 0 h 954097"/>
              <a:gd name="connsiteX2" fmla="*/ 5390993 w 5486403"/>
              <a:gd name="connsiteY2" fmla="*/ 0 h 954097"/>
              <a:gd name="connsiteX3" fmla="*/ 5486403 w 5486403"/>
              <a:gd name="connsiteY3" fmla="*/ 95410 h 954097"/>
              <a:gd name="connsiteX4" fmla="*/ 5486403 w 5486403"/>
              <a:gd name="connsiteY4" fmla="*/ 858687 h 954097"/>
              <a:gd name="connsiteX5" fmla="*/ 5390993 w 5486403"/>
              <a:gd name="connsiteY5" fmla="*/ 954097 h 954097"/>
              <a:gd name="connsiteX6" fmla="*/ 95410 w 5486403"/>
              <a:gd name="connsiteY6" fmla="*/ 954097 h 954097"/>
              <a:gd name="connsiteX7" fmla="*/ 0 w 5486403"/>
              <a:gd name="connsiteY7" fmla="*/ 858687 h 954097"/>
              <a:gd name="connsiteX8" fmla="*/ 0 w 5486403"/>
              <a:gd name="connsiteY8" fmla="*/ 95410 h 95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3" h="954097">
                <a:moveTo>
                  <a:pt x="0" y="95410"/>
                </a:moveTo>
                <a:cubicBezTo>
                  <a:pt x="0" y="42717"/>
                  <a:pt x="42717" y="0"/>
                  <a:pt x="95410" y="0"/>
                </a:cubicBezTo>
                <a:lnTo>
                  <a:pt x="5390993" y="0"/>
                </a:lnTo>
                <a:cubicBezTo>
                  <a:pt x="5443686" y="0"/>
                  <a:pt x="5486403" y="42717"/>
                  <a:pt x="5486403" y="95410"/>
                </a:cubicBezTo>
                <a:lnTo>
                  <a:pt x="5486403" y="858687"/>
                </a:lnTo>
                <a:cubicBezTo>
                  <a:pt x="5486403" y="911380"/>
                  <a:pt x="5443686" y="954097"/>
                  <a:pt x="5390993" y="954097"/>
                </a:cubicBezTo>
                <a:lnTo>
                  <a:pt x="95410" y="954097"/>
                </a:lnTo>
                <a:cubicBezTo>
                  <a:pt x="42717" y="954097"/>
                  <a:pt x="0" y="911380"/>
                  <a:pt x="0" y="858687"/>
                </a:cubicBezTo>
                <a:lnTo>
                  <a:pt x="0" y="954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5" tIns="142245" rIns="142245" bIns="142245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/>
              <a:t>Analysis of Results</a:t>
            </a:r>
            <a:endParaRPr lang="en-US" sz="3000" kern="12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454226" y="5333364"/>
            <a:ext cx="6235547" cy="1232690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606626" y="994244"/>
            <a:ext cx="6235547" cy="2902841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17" y="3348323"/>
            <a:ext cx="2094211" cy="167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081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 Stats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543364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/>
              <a:t>24 </a:t>
            </a:r>
            <a:r>
              <a:rPr lang="en-US" sz="3000" dirty="0"/>
              <a:t>teams </a:t>
            </a:r>
            <a:endParaRPr lang="en-US" sz="3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/>
              <a:t>&gt;=26 institutions*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000" dirty="0" smtClean="0"/>
              <a:t>&gt;=8 countries*</a:t>
            </a:r>
            <a:endParaRPr lang="en-US" sz="3400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*Statistics based on teams that have replied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91301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 Runner-Ups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4245" y="1083681"/>
            <a:ext cx="9188245" cy="612058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b="1" dirty="0" smtClean="0"/>
              <a:t>Joint Runner-Up Team 1</a:t>
            </a:r>
          </a:p>
          <a:p>
            <a:pPr lvl="1" algn="ctr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-162232" y="1853840"/>
            <a:ext cx="9144000" cy="50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HDU-USYD-UNCC</a:t>
            </a:r>
            <a:endParaRPr lang="en-US" sz="2800" b="1" kern="0" dirty="0" smtClean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-15928" y="5482659"/>
            <a:ext cx="9144000" cy="54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2800" kern="0" dirty="0" smtClean="0"/>
              <a:t>Challenge Accuracy</a:t>
            </a:r>
            <a:r>
              <a:rPr lang="en-US" sz="2800" b="1" kern="0" dirty="0" smtClean="0"/>
              <a:t>:</a:t>
            </a:r>
            <a:r>
              <a:rPr lang="en-US" sz="2800" kern="0" dirty="0" smtClean="0"/>
              <a:t> </a:t>
            </a:r>
            <a:r>
              <a:rPr lang="en-US" sz="2800" b="1" kern="0" dirty="0" smtClean="0"/>
              <a:t>68.16</a:t>
            </a:r>
            <a:endParaRPr lang="en-US" sz="2800" b="1" kern="0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-13765" y="2358256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/>
              <a:t>Zhou </a:t>
            </a:r>
            <a:r>
              <a:rPr lang="en-US" sz="2800" dirty="0" smtClean="0"/>
              <a:t>Yu (</a:t>
            </a:r>
            <a:r>
              <a:rPr lang="en-US" sz="2800" i="1" dirty="0" smtClean="0"/>
              <a:t>Hangzhou </a:t>
            </a:r>
            <a:r>
              <a:rPr lang="en-US" sz="2800" i="1" dirty="0" err="1"/>
              <a:t>Dianzi</a:t>
            </a:r>
            <a:r>
              <a:rPr lang="en-US" sz="2800" i="1" dirty="0"/>
              <a:t> University, </a:t>
            </a:r>
            <a:r>
              <a:rPr lang="en-US" sz="2800" i="1" dirty="0" smtClean="0"/>
              <a:t>China</a:t>
            </a:r>
            <a:r>
              <a:rPr lang="en-US" sz="2800" dirty="0" smtClean="0"/>
              <a:t>)</a:t>
            </a:r>
            <a:endParaRPr lang="en-US" sz="2800" kern="0" dirty="0" smtClean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-15928" y="2842174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/>
              <a:t>Jun </a:t>
            </a:r>
            <a:r>
              <a:rPr lang="en-US" sz="2800" dirty="0" smtClean="0"/>
              <a:t>Yu (</a:t>
            </a:r>
            <a:r>
              <a:rPr lang="en-US" sz="2800" i="1" dirty="0"/>
              <a:t>Hangzhou </a:t>
            </a:r>
            <a:r>
              <a:rPr lang="en-US" sz="2800" i="1" dirty="0" err="1"/>
              <a:t>Dianzi</a:t>
            </a:r>
            <a:r>
              <a:rPr lang="en-US" sz="2800" i="1" dirty="0"/>
              <a:t> University, China</a:t>
            </a:r>
            <a:r>
              <a:rPr lang="en-US" sz="2800" dirty="0"/>
              <a:t>)</a:t>
            </a:r>
            <a:endParaRPr lang="en-US" sz="2800" kern="0" dirty="0" smtClean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-15928" y="3319477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 err="1"/>
              <a:t>Chenchao</a:t>
            </a:r>
            <a:r>
              <a:rPr lang="en-US" sz="2800" dirty="0"/>
              <a:t> </a:t>
            </a:r>
            <a:r>
              <a:rPr lang="en-US" sz="2800" dirty="0" smtClean="0"/>
              <a:t>Xiang (</a:t>
            </a:r>
            <a:r>
              <a:rPr lang="en-US" sz="2800" i="1" dirty="0"/>
              <a:t>Hangzhou </a:t>
            </a:r>
            <a:r>
              <a:rPr lang="en-US" sz="2800" i="1" dirty="0" err="1"/>
              <a:t>Dianzi</a:t>
            </a:r>
            <a:r>
              <a:rPr lang="en-US" sz="2800" i="1" dirty="0"/>
              <a:t> University, China</a:t>
            </a:r>
            <a:r>
              <a:rPr lang="en-US" sz="2800" dirty="0"/>
              <a:t>)</a:t>
            </a:r>
            <a:endParaRPr lang="en-US" sz="2800" kern="0" dirty="0" smtClean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-430456" y="4333272"/>
            <a:ext cx="9696376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 err="1"/>
              <a:t>Jianping</a:t>
            </a:r>
            <a:r>
              <a:rPr lang="en-US" sz="2800" dirty="0"/>
              <a:t> </a:t>
            </a:r>
            <a:r>
              <a:rPr lang="en-US" sz="2800" dirty="0" smtClean="0"/>
              <a:t>Fan (</a:t>
            </a:r>
            <a:r>
              <a:rPr lang="en-US" sz="2800" i="1" dirty="0"/>
              <a:t>University of North Carolina at </a:t>
            </a:r>
            <a:r>
              <a:rPr lang="en-US" sz="2800" i="1" dirty="0" smtClean="0"/>
              <a:t>Charlotte, </a:t>
            </a:r>
            <a:r>
              <a:rPr lang="en-US" sz="2800" i="1" dirty="0"/>
              <a:t>USA</a:t>
            </a:r>
            <a:r>
              <a:rPr lang="en-US" sz="2800" dirty="0"/>
              <a:t>)</a:t>
            </a:r>
            <a:endParaRPr lang="en-US" sz="2800" kern="0" dirty="0" smtClean="0"/>
          </a:p>
        </p:txBody>
      </p: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-29497" y="3819978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 err="1"/>
              <a:t>Dalu</a:t>
            </a:r>
            <a:r>
              <a:rPr lang="en-US" sz="2800" dirty="0"/>
              <a:t> </a:t>
            </a:r>
            <a:r>
              <a:rPr lang="en-US" sz="2800" dirty="0" err="1" smtClean="0"/>
              <a:t>Guo</a:t>
            </a:r>
            <a:r>
              <a:rPr lang="en-US" sz="2800" dirty="0" smtClean="0"/>
              <a:t> (</a:t>
            </a:r>
            <a:r>
              <a:rPr lang="en-US" sz="2800" i="1" dirty="0"/>
              <a:t>The </a:t>
            </a:r>
            <a:r>
              <a:rPr lang="en-US" sz="2800" i="1" dirty="0" err="1"/>
              <a:t>Unversity</a:t>
            </a:r>
            <a:r>
              <a:rPr lang="en-US" sz="2800" i="1" dirty="0"/>
              <a:t> of Sydney,  Australia</a:t>
            </a:r>
            <a:r>
              <a:rPr lang="en-US" sz="2800" dirty="0"/>
              <a:t>)</a:t>
            </a:r>
            <a:endParaRPr lang="en-US" sz="2800" kern="0" dirty="0" smtClean="0"/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-15928" y="4844529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 err="1"/>
              <a:t>Dacheng</a:t>
            </a:r>
            <a:r>
              <a:rPr lang="en-US" sz="2800" dirty="0"/>
              <a:t> </a:t>
            </a:r>
            <a:r>
              <a:rPr lang="en-US" sz="2800" dirty="0" smtClean="0"/>
              <a:t>Tao (</a:t>
            </a:r>
            <a:r>
              <a:rPr lang="en-US" sz="2800" i="1" dirty="0"/>
              <a:t>The University of Sydney, Australia</a:t>
            </a:r>
            <a:r>
              <a:rPr lang="en-US" sz="2800" dirty="0"/>
              <a:t>)</a:t>
            </a:r>
            <a:endParaRPr lang="en-US" sz="2800" kern="0" dirty="0" smtClean="0"/>
          </a:p>
        </p:txBody>
      </p:sp>
      <p:cxnSp>
        <p:nvCxnSpPr>
          <p:cNvPr id="45" name="burst 1"/>
          <p:cNvCxnSpPr/>
          <p:nvPr/>
        </p:nvCxnSpPr>
        <p:spPr>
          <a:xfrm>
            <a:off x="5984938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46" name="firewor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27" y="2256675"/>
            <a:ext cx="5426823" cy="4562633"/>
          </a:xfrm>
          <a:prstGeom prst="rect">
            <a:avLst/>
          </a:prstGeom>
        </p:spPr>
      </p:pic>
      <p:cxnSp>
        <p:nvCxnSpPr>
          <p:cNvPr id="47" name="burst 2"/>
          <p:cNvCxnSpPr/>
          <p:nvPr/>
        </p:nvCxnSpPr>
        <p:spPr>
          <a:xfrm>
            <a:off x="2496276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48" name="firewor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8" y="258085"/>
            <a:ext cx="3767661" cy="3236190"/>
          </a:xfrm>
          <a:prstGeom prst="rect">
            <a:avLst/>
          </a:prstGeom>
        </p:spPr>
      </p:pic>
      <p:cxnSp>
        <p:nvCxnSpPr>
          <p:cNvPr id="49" name="burst 3"/>
          <p:cNvCxnSpPr/>
          <p:nvPr/>
        </p:nvCxnSpPr>
        <p:spPr>
          <a:xfrm>
            <a:off x="5021701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50" name="firework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79" y="1206647"/>
            <a:ext cx="2739044" cy="3647176"/>
          </a:xfrm>
          <a:prstGeom prst="rect">
            <a:avLst/>
          </a:prstGeom>
        </p:spPr>
      </p:pic>
      <p:cxnSp>
        <p:nvCxnSpPr>
          <p:cNvPr id="51" name="burst 4"/>
          <p:cNvCxnSpPr/>
          <p:nvPr/>
        </p:nvCxnSpPr>
        <p:spPr>
          <a:xfrm>
            <a:off x="3434978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cxnSp>
        <p:nvCxnSpPr>
          <p:cNvPr id="52" name="burst 5"/>
          <p:cNvCxnSpPr/>
          <p:nvPr/>
        </p:nvCxnSpPr>
        <p:spPr>
          <a:xfrm>
            <a:off x="7167910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cxnSp>
        <p:nvCxnSpPr>
          <p:cNvPr id="53" name="burst 6"/>
          <p:cNvCxnSpPr/>
          <p:nvPr/>
        </p:nvCxnSpPr>
        <p:spPr>
          <a:xfrm>
            <a:off x="2012019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cxnSp>
        <p:nvCxnSpPr>
          <p:cNvPr id="54" name="burst 7"/>
          <p:cNvCxnSpPr/>
          <p:nvPr/>
        </p:nvCxnSpPr>
        <p:spPr>
          <a:xfrm>
            <a:off x="5085660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55" name="firewor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03" y="353940"/>
            <a:ext cx="3442114" cy="2907488"/>
          </a:xfrm>
          <a:prstGeom prst="rect">
            <a:avLst/>
          </a:prstGeom>
        </p:spPr>
      </p:pic>
      <p:cxnSp>
        <p:nvCxnSpPr>
          <p:cNvPr id="56" name="burst 8"/>
          <p:cNvCxnSpPr/>
          <p:nvPr/>
        </p:nvCxnSpPr>
        <p:spPr>
          <a:xfrm>
            <a:off x="3926672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57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93594" y="7762855"/>
            <a:ext cx="609600" cy="609600"/>
          </a:xfrm>
          <a:prstGeom prst="rect">
            <a:avLst/>
          </a:prstGeom>
        </p:spPr>
      </p:pic>
      <p:pic>
        <p:nvPicPr>
          <p:cNvPr id="58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17978" y="8473039"/>
            <a:ext cx="609600" cy="609600"/>
          </a:xfrm>
          <a:prstGeom prst="rect">
            <a:avLst/>
          </a:prstGeom>
        </p:spPr>
      </p:pic>
      <p:pic>
        <p:nvPicPr>
          <p:cNvPr id="59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3066" y="7762855"/>
            <a:ext cx="609600" cy="609600"/>
          </a:xfrm>
          <a:prstGeom prst="rect">
            <a:avLst/>
          </a:prstGeom>
        </p:spPr>
      </p:pic>
      <p:pic>
        <p:nvPicPr>
          <p:cNvPr id="60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7450" y="8473039"/>
            <a:ext cx="609600" cy="609600"/>
          </a:xfrm>
          <a:prstGeom prst="rect">
            <a:avLst/>
          </a:prstGeom>
        </p:spPr>
      </p:pic>
      <p:pic>
        <p:nvPicPr>
          <p:cNvPr id="61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42618" y="7762855"/>
            <a:ext cx="609600" cy="609600"/>
          </a:xfrm>
          <a:prstGeom prst="rect">
            <a:avLst/>
          </a:prstGeom>
        </p:spPr>
      </p:pic>
      <p:pic>
        <p:nvPicPr>
          <p:cNvPr id="62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67002" y="8473039"/>
            <a:ext cx="609600" cy="609600"/>
          </a:xfrm>
          <a:prstGeom prst="rect">
            <a:avLst/>
          </a:prstGeom>
        </p:spPr>
      </p:pic>
      <p:pic>
        <p:nvPicPr>
          <p:cNvPr id="63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35482" y="7762855"/>
            <a:ext cx="609600" cy="609600"/>
          </a:xfrm>
          <a:prstGeom prst="rect">
            <a:avLst/>
          </a:prstGeom>
        </p:spPr>
      </p:pic>
      <p:pic>
        <p:nvPicPr>
          <p:cNvPr id="64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59866" y="8473039"/>
            <a:ext cx="609600" cy="609600"/>
          </a:xfrm>
          <a:prstGeom prst="rect">
            <a:avLst/>
          </a:prstGeom>
        </p:spPr>
      </p:pic>
      <p:pic>
        <p:nvPicPr>
          <p:cNvPr id="65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84378" y="7762855"/>
            <a:ext cx="609600" cy="609600"/>
          </a:xfrm>
          <a:prstGeom prst="rect">
            <a:avLst/>
          </a:prstGeom>
        </p:spPr>
      </p:pic>
      <p:pic>
        <p:nvPicPr>
          <p:cNvPr id="66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8762" y="8473039"/>
            <a:ext cx="609600" cy="609600"/>
          </a:xfrm>
          <a:prstGeom prst="rect">
            <a:avLst/>
          </a:prstGeom>
        </p:spPr>
      </p:pic>
      <p:pic>
        <p:nvPicPr>
          <p:cNvPr id="67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74778" y="7762855"/>
            <a:ext cx="609600" cy="609600"/>
          </a:xfrm>
          <a:prstGeom prst="rect">
            <a:avLst/>
          </a:prstGeom>
        </p:spPr>
      </p:pic>
      <p:pic>
        <p:nvPicPr>
          <p:cNvPr id="68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99162" y="8473039"/>
            <a:ext cx="609600" cy="609600"/>
          </a:xfrm>
          <a:prstGeom prst="rect">
            <a:avLst/>
          </a:prstGeom>
        </p:spPr>
      </p:pic>
      <p:pic>
        <p:nvPicPr>
          <p:cNvPr id="69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94490" y="7762855"/>
            <a:ext cx="609600" cy="609600"/>
          </a:xfrm>
          <a:prstGeom prst="rect">
            <a:avLst/>
          </a:prstGeom>
        </p:spPr>
      </p:pic>
      <p:pic>
        <p:nvPicPr>
          <p:cNvPr id="70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18874" y="8473039"/>
            <a:ext cx="609600" cy="609600"/>
          </a:xfrm>
          <a:prstGeom prst="rect">
            <a:avLst/>
          </a:prstGeom>
        </p:spPr>
      </p:pic>
      <p:pic>
        <p:nvPicPr>
          <p:cNvPr id="71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97082" y="7762855"/>
            <a:ext cx="609600" cy="609600"/>
          </a:xfrm>
          <a:prstGeom prst="rect">
            <a:avLst/>
          </a:prstGeom>
        </p:spPr>
      </p:pic>
      <p:pic>
        <p:nvPicPr>
          <p:cNvPr id="72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21466" y="8473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36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4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5.3654E-7 L 3.88889E-6 -0.53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71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23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5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7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4" presetClass="path" presetSubtype="0" ac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05556E-6 -5.3654E-7 L -3.05556E-6 -0.82007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0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02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45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9" dur="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4" presetClass="path" presetSubtype="0" ac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6667E-6 -5.3654E-7 L -4.16667E-6 -0.72248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2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45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01" dur="2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4" presetClass="path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-5.3654E-7 L -3.05556E-6 -0.47549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77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02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2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45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64" presetClass="path" presetSubtype="0" ac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61111E-6 -5.3654E-7 L 3.61111E-6 -0.54487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43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3023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45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64" presetClass="path" presetSubtype="0" ac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5E-6 -5.3654E-7 L 2.5E-6 -0.55527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7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023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2455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64" presetClass="path" presetSubtype="0" ac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38889E-6 -5.3654E-7 L 1.38889E-6 -0.88575 " pathEditMode="relative" rAng="0" ptsTypes="AA">
                                      <p:cBhvr>
                                        <p:cTn id="1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288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302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45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59" dur="25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64" presetClass="path" presetSubtype="0" ac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5E-6 -5.3654E-7 L -2.5E-6 -0.69033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528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3023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245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Outline</a:t>
            </a:r>
          </a:p>
        </p:txBody>
      </p:sp>
      <p:grpSp>
        <p:nvGrpSpPr>
          <p:cNvPr id="1942" name="Freeform 6"/>
          <p:cNvGrpSpPr/>
          <p:nvPr/>
        </p:nvGrpSpPr>
        <p:grpSpPr>
          <a:xfrm>
            <a:off x="1828798" y="1148131"/>
            <a:ext cx="5486404" cy="954098"/>
            <a:chOff x="0" y="0"/>
            <a:chExt cx="5486403" cy="954096"/>
          </a:xfrm>
        </p:grpSpPr>
        <p:sp>
          <p:nvSpPr>
            <p:cNvPr id="1940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1" name="Overview of Task and Dataset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Overview of Task and Dataset </a:t>
              </a:r>
            </a:p>
          </p:txBody>
        </p:sp>
      </p:grpSp>
      <p:grpSp>
        <p:nvGrpSpPr>
          <p:cNvPr id="1945" name="Freeform 8"/>
          <p:cNvGrpSpPr/>
          <p:nvPr/>
        </p:nvGrpSpPr>
        <p:grpSpPr>
          <a:xfrm>
            <a:off x="1828798" y="2579278"/>
            <a:ext cx="5486404" cy="954098"/>
            <a:chOff x="0" y="0"/>
            <a:chExt cx="5486403" cy="954096"/>
          </a:xfrm>
        </p:grpSpPr>
        <p:sp>
          <p:nvSpPr>
            <p:cNvPr id="1943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4" name="Overview of Challenge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Overview of Challenge</a:t>
              </a:r>
            </a:p>
          </p:txBody>
        </p:sp>
      </p:grpSp>
      <p:grpSp>
        <p:nvGrpSpPr>
          <p:cNvPr id="1948" name="Freeform 10"/>
          <p:cNvGrpSpPr/>
          <p:nvPr/>
        </p:nvGrpSpPr>
        <p:grpSpPr>
          <a:xfrm>
            <a:off x="1828798" y="4010423"/>
            <a:ext cx="5486404" cy="954098"/>
            <a:chOff x="0" y="0"/>
            <a:chExt cx="5486403" cy="954096"/>
          </a:xfrm>
        </p:grpSpPr>
        <p:sp>
          <p:nvSpPr>
            <p:cNvPr id="1946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47" name="Winner Announcements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Winner Announcements</a:t>
              </a:r>
            </a:p>
          </p:txBody>
        </p:sp>
      </p:grpSp>
      <p:grpSp>
        <p:nvGrpSpPr>
          <p:cNvPr id="1951" name="Freeform 12"/>
          <p:cNvGrpSpPr/>
          <p:nvPr/>
        </p:nvGrpSpPr>
        <p:grpSpPr>
          <a:xfrm>
            <a:off x="1828798" y="5441570"/>
            <a:ext cx="5486404" cy="954098"/>
            <a:chOff x="0" y="0"/>
            <a:chExt cx="5486403" cy="954096"/>
          </a:xfrm>
        </p:grpSpPr>
        <p:sp>
          <p:nvSpPr>
            <p:cNvPr id="1949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50" name="Analysis of Results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Analysis of Results</a:t>
              </a:r>
            </a:p>
          </p:txBody>
        </p:sp>
      </p:grpSp>
      <p:sp>
        <p:nvSpPr>
          <p:cNvPr id="1952" name="Rectangle 11"/>
          <p:cNvSpPr/>
          <p:nvPr/>
        </p:nvSpPr>
        <p:spPr>
          <a:xfrm>
            <a:off x="1454226" y="5333364"/>
            <a:ext cx="6235547" cy="1232690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spcBef>
                <a:spcPts val="1000"/>
              </a:spcBef>
              <a:defRPr sz="1200"/>
            </a:pPr>
            <a:endParaRPr/>
          </a:p>
        </p:txBody>
      </p:sp>
      <p:sp>
        <p:nvSpPr>
          <p:cNvPr id="1953" name="Rectangle 13"/>
          <p:cNvSpPr/>
          <p:nvPr/>
        </p:nvSpPr>
        <p:spPr>
          <a:xfrm>
            <a:off x="1606626" y="994243"/>
            <a:ext cx="6235547" cy="2902842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spcBef>
                <a:spcPts val="1000"/>
              </a:spcBef>
              <a:defRPr sz="1200"/>
            </a:pPr>
            <a:endParaRPr/>
          </a:p>
        </p:txBody>
      </p:sp>
      <p:sp>
        <p:nvSpPr>
          <p:cNvPr id="1954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788576" y="6569176"/>
            <a:ext cx="203025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 Runner-Ups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4245" y="1083681"/>
            <a:ext cx="9188245" cy="612058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b="1" dirty="0" smtClean="0"/>
              <a:t>Joint Runner-Up Team 2</a:t>
            </a:r>
          </a:p>
          <a:p>
            <a:pPr lvl="1" algn="ctr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-162232" y="1853840"/>
            <a:ext cx="9144000" cy="50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DLAIT</a:t>
            </a:r>
            <a:endParaRPr lang="en-US" sz="2800" b="1" kern="0" dirty="0" smtClean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-15928" y="5482659"/>
            <a:ext cx="9144000" cy="54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2800" kern="0" dirty="0" smtClean="0"/>
              <a:t>Challenge Accuracy</a:t>
            </a:r>
            <a:r>
              <a:rPr lang="en-US" sz="2800" b="1" kern="0" dirty="0" smtClean="0"/>
              <a:t>:</a:t>
            </a:r>
            <a:r>
              <a:rPr lang="en-US" sz="2800" kern="0" dirty="0" smtClean="0"/>
              <a:t> </a:t>
            </a:r>
            <a:r>
              <a:rPr lang="en-US" sz="2800" b="1" kern="0" dirty="0" smtClean="0"/>
              <a:t>68.07</a:t>
            </a:r>
            <a:endParaRPr lang="en-US" sz="2800" b="1" kern="0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-13765" y="2358256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 err="1"/>
              <a:t>YoungChul</a:t>
            </a:r>
            <a:r>
              <a:rPr lang="en-US" sz="2800" dirty="0"/>
              <a:t> </a:t>
            </a:r>
            <a:r>
              <a:rPr lang="en-US" sz="2800" dirty="0" err="1" smtClean="0"/>
              <a:t>Sohn</a:t>
            </a:r>
            <a:r>
              <a:rPr lang="en-US" sz="2800" dirty="0" smtClean="0"/>
              <a:t>*</a:t>
            </a:r>
            <a:endParaRPr lang="en-US" sz="2800" kern="0" dirty="0" smtClean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-15928" y="2842174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 err="1"/>
              <a:t>Kibeom</a:t>
            </a:r>
            <a:r>
              <a:rPr lang="en-US" sz="2800" dirty="0"/>
              <a:t> </a:t>
            </a:r>
            <a:r>
              <a:rPr lang="en-US" sz="2800" dirty="0" smtClean="0"/>
              <a:t>Lee*</a:t>
            </a:r>
            <a:endParaRPr lang="en-US" sz="2800" kern="0" dirty="0" smtClean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-15928" y="3319477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/>
              <a:t>Jong-</a:t>
            </a:r>
            <a:r>
              <a:rPr lang="en-US" sz="2800" dirty="0" err="1"/>
              <a:t>Ryul</a:t>
            </a:r>
            <a:r>
              <a:rPr lang="en-US" sz="2800" dirty="0"/>
              <a:t> </a:t>
            </a:r>
            <a:r>
              <a:rPr lang="en-US" sz="2800" dirty="0" smtClean="0"/>
              <a:t>Lee*</a:t>
            </a:r>
            <a:endParaRPr lang="en-US" sz="2800" kern="0" dirty="0" smtClean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-430456" y="4333272"/>
            <a:ext cx="9696376" cy="10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i="1" dirty="0"/>
              <a:t>FCS Lab, Software R&amp;D </a:t>
            </a:r>
            <a:r>
              <a:rPr lang="en-US" sz="2800" i="1" dirty="0" smtClean="0"/>
              <a:t>Center</a:t>
            </a:r>
          </a:p>
          <a:p>
            <a:pPr marL="457200" lvl="1" indent="0" algn="ctr">
              <a:buFontTx/>
              <a:buNone/>
            </a:pPr>
            <a:r>
              <a:rPr lang="en-US" sz="2800" i="1" dirty="0" smtClean="0"/>
              <a:t>SAMSUNG ELECTRONICS</a:t>
            </a:r>
            <a:endParaRPr lang="en-US" sz="2800" i="1" kern="0" dirty="0" smtClean="0"/>
          </a:p>
        </p:txBody>
      </p: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-29497" y="3819978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 err="1"/>
              <a:t>Gyu-tae</a:t>
            </a:r>
            <a:r>
              <a:rPr lang="en-US" sz="2800" dirty="0"/>
              <a:t> </a:t>
            </a:r>
            <a:r>
              <a:rPr lang="en-US" sz="2800" dirty="0" smtClean="0"/>
              <a:t>Park*</a:t>
            </a:r>
            <a:endParaRPr lang="en-US" sz="2800" kern="0" dirty="0" smtClean="0"/>
          </a:p>
        </p:txBody>
      </p:sp>
      <p:sp>
        <p:nvSpPr>
          <p:cNvPr id="44" name="Slide Number Placeholder 3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spcBef>
                <a:spcPct val="0"/>
              </a:spcBef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65B861-FFF3-40C3-BB44-6E440278AF89}" type="slidenum">
              <a:rPr lang="en-US" smtClean="0"/>
              <a:pPr/>
              <a:t>40</a:t>
            </a:fld>
            <a:endParaRPr lang="en-US"/>
          </a:p>
        </p:txBody>
      </p:sp>
      <p:cxnSp>
        <p:nvCxnSpPr>
          <p:cNvPr id="73" name="burst 1"/>
          <p:cNvCxnSpPr/>
          <p:nvPr/>
        </p:nvCxnSpPr>
        <p:spPr>
          <a:xfrm>
            <a:off x="5984938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74" name="firewor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27" y="2256675"/>
            <a:ext cx="5426823" cy="4562633"/>
          </a:xfrm>
          <a:prstGeom prst="rect">
            <a:avLst/>
          </a:prstGeom>
        </p:spPr>
      </p:pic>
      <p:cxnSp>
        <p:nvCxnSpPr>
          <p:cNvPr id="75" name="burst 2"/>
          <p:cNvCxnSpPr/>
          <p:nvPr/>
        </p:nvCxnSpPr>
        <p:spPr>
          <a:xfrm>
            <a:off x="2496276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76" name="firewor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18" y="258085"/>
            <a:ext cx="3767661" cy="3236190"/>
          </a:xfrm>
          <a:prstGeom prst="rect">
            <a:avLst/>
          </a:prstGeom>
        </p:spPr>
      </p:pic>
      <p:cxnSp>
        <p:nvCxnSpPr>
          <p:cNvPr id="77" name="burst 3"/>
          <p:cNvCxnSpPr/>
          <p:nvPr/>
        </p:nvCxnSpPr>
        <p:spPr>
          <a:xfrm>
            <a:off x="5021701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78" name="firework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79" y="1206647"/>
            <a:ext cx="2739044" cy="3647176"/>
          </a:xfrm>
          <a:prstGeom prst="rect">
            <a:avLst/>
          </a:prstGeom>
        </p:spPr>
      </p:pic>
      <p:cxnSp>
        <p:nvCxnSpPr>
          <p:cNvPr id="79" name="burst 4"/>
          <p:cNvCxnSpPr/>
          <p:nvPr/>
        </p:nvCxnSpPr>
        <p:spPr>
          <a:xfrm>
            <a:off x="3434978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cxnSp>
        <p:nvCxnSpPr>
          <p:cNvPr id="80" name="burst 5"/>
          <p:cNvCxnSpPr/>
          <p:nvPr/>
        </p:nvCxnSpPr>
        <p:spPr>
          <a:xfrm>
            <a:off x="7167910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cxnSp>
        <p:nvCxnSpPr>
          <p:cNvPr id="81" name="burst 6"/>
          <p:cNvCxnSpPr/>
          <p:nvPr/>
        </p:nvCxnSpPr>
        <p:spPr>
          <a:xfrm>
            <a:off x="2012019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cxnSp>
        <p:nvCxnSpPr>
          <p:cNvPr id="82" name="burst 7"/>
          <p:cNvCxnSpPr/>
          <p:nvPr/>
        </p:nvCxnSpPr>
        <p:spPr>
          <a:xfrm>
            <a:off x="5085660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83" name="firewor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03" y="353940"/>
            <a:ext cx="3442114" cy="2907488"/>
          </a:xfrm>
          <a:prstGeom prst="rect">
            <a:avLst/>
          </a:prstGeom>
        </p:spPr>
      </p:pic>
      <p:cxnSp>
        <p:nvCxnSpPr>
          <p:cNvPr id="84" name="burst 8"/>
          <p:cNvCxnSpPr/>
          <p:nvPr/>
        </p:nvCxnSpPr>
        <p:spPr>
          <a:xfrm>
            <a:off x="3926672" y="73300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85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93594" y="7762855"/>
            <a:ext cx="609600" cy="609600"/>
          </a:xfrm>
          <a:prstGeom prst="rect">
            <a:avLst/>
          </a:prstGeom>
        </p:spPr>
      </p:pic>
      <p:pic>
        <p:nvPicPr>
          <p:cNvPr id="86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17978" y="8473039"/>
            <a:ext cx="609600" cy="609600"/>
          </a:xfrm>
          <a:prstGeom prst="rect">
            <a:avLst/>
          </a:prstGeom>
        </p:spPr>
      </p:pic>
      <p:pic>
        <p:nvPicPr>
          <p:cNvPr id="87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03066" y="7762855"/>
            <a:ext cx="609600" cy="609600"/>
          </a:xfrm>
          <a:prstGeom prst="rect">
            <a:avLst/>
          </a:prstGeom>
        </p:spPr>
      </p:pic>
      <p:pic>
        <p:nvPicPr>
          <p:cNvPr id="88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27450" y="8473039"/>
            <a:ext cx="609600" cy="609600"/>
          </a:xfrm>
          <a:prstGeom prst="rect">
            <a:avLst/>
          </a:prstGeom>
        </p:spPr>
      </p:pic>
      <p:pic>
        <p:nvPicPr>
          <p:cNvPr id="89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42618" y="7762855"/>
            <a:ext cx="609600" cy="609600"/>
          </a:xfrm>
          <a:prstGeom prst="rect">
            <a:avLst/>
          </a:prstGeom>
        </p:spPr>
      </p:pic>
      <p:pic>
        <p:nvPicPr>
          <p:cNvPr id="90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67002" y="8473039"/>
            <a:ext cx="609600" cy="609600"/>
          </a:xfrm>
          <a:prstGeom prst="rect">
            <a:avLst/>
          </a:prstGeom>
        </p:spPr>
      </p:pic>
      <p:pic>
        <p:nvPicPr>
          <p:cNvPr id="91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35482" y="7762855"/>
            <a:ext cx="609600" cy="609600"/>
          </a:xfrm>
          <a:prstGeom prst="rect">
            <a:avLst/>
          </a:prstGeom>
        </p:spPr>
      </p:pic>
      <p:pic>
        <p:nvPicPr>
          <p:cNvPr id="92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59866" y="8473039"/>
            <a:ext cx="609600" cy="609600"/>
          </a:xfrm>
          <a:prstGeom prst="rect">
            <a:avLst/>
          </a:prstGeom>
        </p:spPr>
      </p:pic>
      <p:pic>
        <p:nvPicPr>
          <p:cNvPr id="93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84378" y="7762855"/>
            <a:ext cx="609600" cy="609600"/>
          </a:xfrm>
          <a:prstGeom prst="rect">
            <a:avLst/>
          </a:prstGeom>
        </p:spPr>
      </p:pic>
      <p:pic>
        <p:nvPicPr>
          <p:cNvPr id="94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08762" y="8473039"/>
            <a:ext cx="609600" cy="609600"/>
          </a:xfrm>
          <a:prstGeom prst="rect">
            <a:avLst/>
          </a:prstGeom>
        </p:spPr>
      </p:pic>
      <p:pic>
        <p:nvPicPr>
          <p:cNvPr id="95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74778" y="7762855"/>
            <a:ext cx="609600" cy="609600"/>
          </a:xfrm>
          <a:prstGeom prst="rect">
            <a:avLst/>
          </a:prstGeom>
        </p:spPr>
      </p:pic>
      <p:pic>
        <p:nvPicPr>
          <p:cNvPr id="96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99162" y="8473039"/>
            <a:ext cx="609600" cy="609600"/>
          </a:xfrm>
          <a:prstGeom prst="rect">
            <a:avLst/>
          </a:prstGeom>
        </p:spPr>
      </p:pic>
      <p:pic>
        <p:nvPicPr>
          <p:cNvPr id="97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94490" y="7762855"/>
            <a:ext cx="609600" cy="609600"/>
          </a:xfrm>
          <a:prstGeom prst="rect">
            <a:avLst/>
          </a:prstGeom>
        </p:spPr>
      </p:pic>
      <p:pic>
        <p:nvPicPr>
          <p:cNvPr id="98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18874" y="8473039"/>
            <a:ext cx="609600" cy="609600"/>
          </a:xfrm>
          <a:prstGeom prst="rect">
            <a:avLst/>
          </a:prstGeom>
        </p:spPr>
      </p:pic>
      <p:pic>
        <p:nvPicPr>
          <p:cNvPr id="99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97082" y="7762855"/>
            <a:ext cx="609600" cy="609600"/>
          </a:xfrm>
          <a:prstGeom prst="rect">
            <a:avLst/>
          </a:prstGeom>
        </p:spPr>
      </p:pic>
      <p:pic>
        <p:nvPicPr>
          <p:cNvPr id="100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21466" y="8473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94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5.3654E-7 L 3.88889E-6 -0.534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71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23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455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3" dur="250" fill="hold"/>
                                        <p:tgtEl>
                                          <p:spTgt spid="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4" presetClass="path" presetSubtype="0" ac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05556E-6 -5.3654E-7 L -3.05556E-6 -0.82007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00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23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455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4" presetClass="path" presetSubtype="0" ac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6667E-6 -5.3654E-7 L -4.16667E-6 -0.72248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02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2455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7" dur="250" fill="hold"/>
                                        <p:tgtEl>
                                          <p:spTgt spid="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4" presetClass="path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-5.3654E-7 L -3.05556E-6 -0.47549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774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3023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2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455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64" presetClass="path" presetSubtype="0" ac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61111E-6 -5.3654E-7 L 3.61111E-6 -0.54487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43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3023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2455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64" presetClass="path" presetSubtype="0" ac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5E-6 -5.3654E-7 L 2.5E-6 -0.55527 " pathEditMode="relative" rAng="0" ptsTypes="AA">
                                      <p:cBhvr>
                                        <p:cTn id="1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75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23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2455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64" presetClass="path" presetSubtype="0" ac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38889E-6 -5.3654E-7 L 1.38889E-6 -0.88575 " pathEditMode="relative" rAng="0" ptsTypes="AA">
                                      <p:cBhvr>
                                        <p:cTn id="1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288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023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2455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55" dur="250" fill="hold"/>
                                        <p:tgtEl>
                                          <p:spTgt spid="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4" presetClass="path" presetSubtype="0" ac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5E-6 -5.3654E-7 L -2.5E-6 -0.69033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528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3023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2455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  <p:bldP spid="38" grpId="0"/>
      <p:bldP spid="39" grpId="0"/>
      <p:bldP spid="40" grpId="0"/>
      <p:bldP spid="41" grpId="0"/>
      <p:bldP spid="4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 Winner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-162232" y="1370363"/>
            <a:ext cx="9144000" cy="50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>
                <a:solidFill>
                  <a:srgbClr val="C00000"/>
                </a:solidFill>
              </a:rPr>
              <a:t>Adelaide-</a:t>
            </a:r>
            <a:r>
              <a:rPr lang="en-US" sz="2800" dirty="0" err="1">
                <a:solidFill>
                  <a:srgbClr val="C00000"/>
                </a:solidFill>
              </a:rPr>
              <a:t>Teney</a:t>
            </a:r>
            <a:r>
              <a:rPr lang="en-US" sz="2800" dirty="0">
                <a:solidFill>
                  <a:srgbClr val="C00000"/>
                </a:solidFill>
              </a:rPr>
              <a:t> ACRV MSR Team</a:t>
            </a:r>
            <a:endParaRPr lang="en-US" sz="2800" b="1" kern="0" dirty="0" smtClean="0">
              <a:solidFill>
                <a:srgbClr val="C0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-15928" y="5489506"/>
            <a:ext cx="9144000" cy="54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US" sz="2800" kern="0" dirty="0" smtClean="0"/>
              <a:t>Challenge Accuracy</a:t>
            </a:r>
            <a:r>
              <a:rPr lang="en-US" sz="2800" b="1" kern="0" dirty="0" smtClean="0"/>
              <a:t>:</a:t>
            </a:r>
            <a:r>
              <a:rPr lang="en-US" sz="2800" kern="0" dirty="0" smtClean="0"/>
              <a:t> </a:t>
            </a:r>
            <a:r>
              <a:rPr lang="en-US" sz="2800" b="1" kern="0" dirty="0" smtClean="0"/>
              <a:t>69.00</a:t>
            </a:r>
            <a:endParaRPr lang="en-US" sz="2800" b="1" kern="0" dirty="0"/>
          </a:p>
        </p:txBody>
      </p:sp>
      <p:sp>
        <p:nvSpPr>
          <p:cNvPr id="38" name="Content Placeholder 2"/>
          <p:cNvSpPr txBox="1">
            <a:spLocks/>
          </p:cNvSpPr>
          <p:nvPr/>
        </p:nvSpPr>
        <p:spPr bwMode="auto">
          <a:xfrm>
            <a:off x="-13765" y="1874779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/>
              <a:t>Damien </a:t>
            </a:r>
            <a:r>
              <a:rPr lang="en-US" sz="2800" dirty="0" err="1" smtClean="0"/>
              <a:t>Teney</a:t>
            </a:r>
            <a:r>
              <a:rPr lang="en-US" sz="2800" dirty="0" smtClean="0"/>
              <a:t> </a:t>
            </a:r>
            <a:r>
              <a:rPr lang="en-US" sz="2800" i="1" dirty="0" smtClean="0"/>
              <a:t>(University </a:t>
            </a:r>
            <a:r>
              <a:rPr lang="en-US" sz="2800" i="1" dirty="0"/>
              <a:t>of </a:t>
            </a:r>
            <a:r>
              <a:rPr lang="en-US" sz="2800" i="1" dirty="0" smtClean="0"/>
              <a:t>Adelaide)</a:t>
            </a:r>
            <a:endParaRPr lang="en-US" sz="2800" i="1" kern="0" dirty="0" smtClean="0"/>
          </a:p>
        </p:txBody>
      </p:sp>
      <p:sp>
        <p:nvSpPr>
          <p:cNvPr id="39" name="Content Placeholder 2"/>
          <p:cNvSpPr txBox="1">
            <a:spLocks/>
          </p:cNvSpPr>
          <p:nvPr/>
        </p:nvSpPr>
        <p:spPr bwMode="auto">
          <a:xfrm>
            <a:off x="-15928" y="2358697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/>
              <a:t>Peter </a:t>
            </a:r>
            <a:r>
              <a:rPr lang="en-US" sz="2800" dirty="0" smtClean="0"/>
              <a:t>Anderson* </a:t>
            </a:r>
            <a:r>
              <a:rPr lang="en-US" sz="2800" i="1" dirty="0" smtClean="0"/>
              <a:t>(Australian </a:t>
            </a:r>
            <a:r>
              <a:rPr lang="en-US" sz="2800" i="1" dirty="0"/>
              <a:t>National </a:t>
            </a:r>
            <a:r>
              <a:rPr lang="en-US" sz="2800" i="1" dirty="0" smtClean="0"/>
              <a:t>University)</a:t>
            </a:r>
            <a:endParaRPr lang="en-US" sz="2800" i="1" kern="0" dirty="0" smtClean="0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-15928" y="2836000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/>
              <a:t>David </a:t>
            </a:r>
            <a:r>
              <a:rPr lang="en-US" sz="2800" dirty="0" smtClean="0"/>
              <a:t>Golub* </a:t>
            </a:r>
            <a:r>
              <a:rPr lang="en-US" sz="2800" i="1" dirty="0" smtClean="0"/>
              <a:t>(Stanford University)</a:t>
            </a:r>
            <a:endParaRPr lang="en-US" sz="2800" i="1" kern="0" dirty="0" smtClean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 bwMode="auto">
          <a:xfrm>
            <a:off x="-430456" y="3849795"/>
            <a:ext cx="9696376" cy="46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/>
              <a:t>Lei </a:t>
            </a:r>
            <a:r>
              <a:rPr lang="en-US" sz="2800" dirty="0" smtClean="0"/>
              <a:t>Zhang </a:t>
            </a:r>
            <a:r>
              <a:rPr lang="en-US" sz="2800" i="1" dirty="0" smtClean="0"/>
              <a:t>(Microsoft Research)</a:t>
            </a:r>
            <a:endParaRPr lang="en-US" sz="2800" i="1" kern="0" dirty="0" smtClean="0"/>
          </a:p>
        </p:txBody>
      </p:sp>
      <p:sp>
        <p:nvSpPr>
          <p:cNvPr id="42" name="Content Placeholder 2"/>
          <p:cNvSpPr txBox="1">
            <a:spLocks/>
          </p:cNvSpPr>
          <p:nvPr/>
        </p:nvSpPr>
        <p:spPr bwMode="auto">
          <a:xfrm>
            <a:off x="-29497" y="3336501"/>
            <a:ext cx="9144000" cy="48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/>
              <a:t>Po-Sen </a:t>
            </a:r>
            <a:r>
              <a:rPr lang="en-US" sz="2800" dirty="0" smtClean="0"/>
              <a:t>Huang </a:t>
            </a:r>
            <a:r>
              <a:rPr lang="en-US" sz="2800" i="1" dirty="0" smtClean="0"/>
              <a:t>(Microsoft Research)</a:t>
            </a:r>
            <a:endParaRPr lang="en-US" sz="2800" i="1" kern="0" dirty="0" smtClean="0"/>
          </a:p>
        </p:txBody>
      </p:sp>
      <p:sp>
        <p:nvSpPr>
          <p:cNvPr id="44" name="Slide Number Placeholder 3"/>
          <p:cNvSpPr txBox="1">
            <a:spLocks/>
          </p:cNvSpPr>
          <p:nvPr/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spcBef>
                <a:spcPct val="0"/>
              </a:spcBef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65B861-FFF3-40C3-BB44-6E440278AF8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-305685" y="4350909"/>
            <a:ext cx="9696376" cy="46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 err="1"/>
              <a:t>Xiaodong</a:t>
            </a:r>
            <a:r>
              <a:rPr lang="en-US" sz="2800" dirty="0"/>
              <a:t> </a:t>
            </a:r>
            <a:r>
              <a:rPr lang="en-US" sz="2800" dirty="0" smtClean="0"/>
              <a:t>He </a:t>
            </a:r>
            <a:r>
              <a:rPr lang="en-US" sz="2800" i="1" dirty="0" smtClean="0"/>
              <a:t>(Microsoft Research)</a:t>
            </a:r>
            <a:endParaRPr lang="en-US" sz="2800" i="1" kern="0" dirty="0" smtClean="0"/>
          </a:p>
        </p:txBody>
      </p:sp>
      <p:cxnSp>
        <p:nvCxnSpPr>
          <p:cNvPr id="45" name="burst 1"/>
          <p:cNvCxnSpPr/>
          <p:nvPr/>
        </p:nvCxnSpPr>
        <p:spPr>
          <a:xfrm>
            <a:off x="5832538" y="71776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46" name="firewor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27" y="2104275"/>
            <a:ext cx="5426823" cy="4562633"/>
          </a:xfrm>
          <a:prstGeom prst="rect">
            <a:avLst/>
          </a:prstGeom>
        </p:spPr>
      </p:pic>
      <p:cxnSp>
        <p:nvCxnSpPr>
          <p:cNvPr id="47" name="burst 2"/>
          <p:cNvCxnSpPr/>
          <p:nvPr/>
        </p:nvCxnSpPr>
        <p:spPr>
          <a:xfrm>
            <a:off x="2343876" y="71776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48" name="firewor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18" y="105685"/>
            <a:ext cx="3767661" cy="3236190"/>
          </a:xfrm>
          <a:prstGeom prst="rect">
            <a:avLst/>
          </a:prstGeom>
        </p:spPr>
      </p:pic>
      <p:cxnSp>
        <p:nvCxnSpPr>
          <p:cNvPr id="49" name="burst 3"/>
          <p:cNvCxnSpPr/>
          <p:nvPr/>
        </p:nvCxnSpPr>
        <p:spPr>
          <a:xfrm>
            <a:off x="4869301" y="71776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50" name="firework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79" y="1054247"/>
            <a:ext cx="2739044" cy="3647176"/>
          </a:xfrm>
          <a:prstGeom prst="rect">
            <a:avLst/>
          </a:prstGeom>
        </p:spPr>
      </p:pic>
      <p:cxnSp>
        <p:nvCxnSpPr>
          <p:cNvPr id="51" name="burst 4"/>
          <p:cNvCxnSpPr/>
          <p:nvPr/>
        </p:nvCxnSpPr>
        <p:spPr>
          <a:xfrm>
            <a:off x="3282578" y="71776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52" name="firework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924" y="2660388"/>
            <a:ext cx="2973307" cy="3677654"/>
          </a:xfrm>
          <a:prstGeom prst="rect">
            <a:avLst/>
          </a:prstGeom>
        </p:spPr>
      </p:pic>
      <p:cxnSp>
        <p:nvCxnSpPr>
          <p:cNvPr id="53" name="burst 5"/>
          <p:cNvCxnSpPr/>
          <p:nvPr/>
        </p:nvCxnSpPr>
        <p:spPr>
          <a:xfrm>
            <a:off x="7015510" y="71776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54" name="firework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31" y="1920940"/>
            <a:ext cx="3610558" cy="4020682"/>
          </a:xfrm>
          <a:prstGeom prst="rect">
            <a:avLst/>
          </a:prstGeom>
        </p:spPr>
      </p:pic>
      <p:cxnSp>
        <p:nvCxnSpPr>
          <p:cNvPr id="55" name="burst 6"/>
          <p:cNvCxnSpPr/>
          <p:nvPr/>
        </p:nvCxnSpPr>
        <p:spPr>
          <a:xfrm>
            <a:off x="1859619" y="71776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56" name="firework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6" y="2286151"/>
            <a:ext cx="2541306" cy="2826928"/>
          </a:xfrm>
          <a:prstGeom prst="rect">
            <a:avLst/>
          </a:prstGeom>
        </p:spPr>
      </p:pic>
      <p:cxnSp>
        <p:nvCxnSpPr>
          <p:cNvPr id="57" name="burst 7"/>
          <p:cNvCxnSpPr/>
          <p:nvPr/>
        </p:nvCxnSpPr>
        <p:spPr>
          <a:xfrm>
            <a:off x="4933260" y="71776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58" name="firework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203" y="201540"/>
            <a:ext cx="3442114" cy="2907488"/>
          </a:xfrm>
          <a:prstGeom prst="rect">
            <a:avLst/>
          </a:prstGeom>
        </p:spPr>
      </p:pic>
      <p:cxnSp>
        <p:nvCxnSpPr>
          <p:cNvPr id="59" name="burst 8"/>
          <p:cNvCxnSpPr/>
          <p:nvPr/>
        </p:nvCxnSpPr>
        <p:spPr>
          <a:xfrm>
            <a:off x="3774272" y="7177639"/>
            <a:ext cx="0" cy="241540"/>
          </a:xfrm>
          <a:prstGeom prst="line">
            <a:avLst/>
          </a:prstGeom>
          <a:noFill/>
          <a:ln w="34925" cap="rnd" cmpd="sng" algn="ctr">
            <a:solidFill>
              <a:sysClr val="window" lastClr="FFFFFF"/>
            </a:solidFill>
            <a:prstDash val="solid"/>
          </a:ln>
          <a:effectLst>
            <a:glow rad="50800">
              <a:sysClr val="window" lastClr="FFFFFF">
                <a:alpha val="40000"/>
              </a:sysClr>
            </a:glow>
          </a:effectLst>
        </p:spPr>
      </p:cxnSp>
      <p:pic>
        <p:nvPicPr>
          <p:cNvPr id="60" name="firework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50" y="1155304"/>
            <a:ext cx="4313629" cy="4181803"/>
          </a:xfrm>
          <a:prstGeom prst="rect">
            <a:avLst/>
          </a:prstGeom>
        </p:spPr>
      </p:pic>
      <p:pic>
        <p:nvPicPr>
          <p:cNvPr id="61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41194" y="7610455"/>
            <a:ext cx="609600" cy="609600"/>
          </a:xfrm>
          <a:prstGeom prst="rect">
            <a:avLst/>
          </a:prstGeom>
        </p:spPr>
      </p:pic>
      <p:pic>
        <p:nvPicPr>
          <p:cNvPr id="62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65578" y="8320639"/>
            <a:ext cx="609600" cy="609600"/>
          </a:xfrm>
          <a:prstGeom prst="rect">
            <a:avLst/>
          </a:prstGeom>
        </p:spPr>
      </p:pic>
      <p:pic>
        <p:nvPicPr>
          <p:cNvPr id="63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0666" y="7610455"/>
            <a:ext cx="609600" cy="609600"/>
          </a:xfrm>
          <a:prstGeom prst="rect">
            <a:avLst/>
          </a:prstGeom>
        </p:spPr>
      </p:pic>
      <p:pic>
        <p:nvPicPr>
          <p:cNvPr id="64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75050" y="8320639"/>
            <a:ext cx="609600" cy="609600"/>
          </a:xfrm>
          <a:prstGeom prst="rect">
            <a:avLst/>
          </a:prstGeom>
        </p:spPr>
      </p:pic>
      <p:pic>
        <p:nvPicPr>
          <p:cNvPr id="65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90218" y="7610455"/>
            <a:ext cx="609600" cy="609600"/>
          </a:xfrm>
          <a:prstGeom prst="rect">
            <a:avLst/>
          </a:prstGeom>
        </p:spPr>
      </p:pic>
      <p:pic>
        <p:nvPicPr>
          <p:cNvPr id="66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14602" y="8320639"/>
            <a:ext cx="609600" cy="609600"/>
          </a:xfrm>
          <a:prstGeom prst="rect">
            <a:avLst/>
          </a:prstGeom>
        </p:spPr>
      </p:pic>
      <p:pic>
        <p:nvPicPr>
          <p:cNvPr id="67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83082" y="7610455"/>
            <a:ext cx="609600" cy="609600"/>
          </a:xfrm>
          <a:prstGeom prst="rect">
            <a:avLst/>
          </a:prstGeom>
        </p:spPr>
      </p:pic>
      <p:pic>
        <p:nvPicPr>
          <p:cNvPr id="68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07466" y="8320639"/>
            <a:ext cx="609600" cy="609600"/>
          </a:xfrm>
          <a:prstGeom prst="rect">
            <a:avLst/>
          </a:prstGeom>
        </p:spPr>
      </p:pic>
      <p:pic>
        <p:nvPicPr>
          <p:cNvPr id="69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31978" y="7610455"/>
            <a:ext cx="609600" cy="609600"/>
          </a:xfrm>
          <a:prstGeom prst="rect">
            <a:avLst/>
          </a:prstGeom>
        </p:spPr>
      </p:pic>
      <p:pic>
        <p:nvPicPr>
          <p:cNvPr id="70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362" y="8320639"/>
            <a:ext cx="609600" cy="609600"/>
          </a:xfrm>
          <a:prstGeom prst="rect">
            <a:avLst/>
          </a:prstGeom>
        </p:spPr>
      </p:pic>
      <p:pic>
        <p:nvPicPr>
          <p:cNvPr id="71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22378" y="7610455"/>
            <a:ext cx="609600" cy="609600"/>
          </a:xfrm>
          <a:prstGeom prst="rect">
            <a:avLst/>
          </a:prstGeom>
        </p:spPr>
      </p:pic>
      <p:pic>
        <p:nvPicPr>
          <p:cNvPr id="72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46762" y="8320639"/>
            <a:ext cx="609600" cy="609600"/>
          </a:xfrm>
          <a:prstGeom prst="rect">
            <a:avLst/>
          </a:prstGeom>
        </p:spPr>
      </p:pic>
      <p:pic>
        <p:nvPicPr>
          <p:cNvPr id="101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42090" y="7610455"/>
            <a:ext cx="609600" cy="609600"/>
          </a:xfrm>
          <a:prstGeom prst="rect">
            <a:avLst/>
          </a:prstGeom>
        </p:spPr>
      </p:pic>
      <p:pic>
        <p:nvPicPr>
          <p:cNvPr id="102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66474" y="8320639"/>
            <a:ext cx="609600" cy="609600"/>
          </a:xfrm>
          <a:prstGeom prst="rect">
            <a:avLst/>
          </a:prstGeom>
        </p:spPr>
      </p:pic>
      <p:pic>
        <p:nvPicPr>
          <p:cNvPr id="103" name="burst no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44682" y="7610455"/>
            <a:ext cx="609600" cy="609600"/>
          </a:xfrm>
          <a:prstGeom prst="rect">
            <a:avLst/>
          </a:prstGeom>
        </p:spPr>
      </p:pic>
      <p:pic>
        <p:nvPicPr>
          <p:cNvPr id="104" name="crackle noi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469066" y="8320639"/>
            <a:ext cx="609600" cy="609600"/>
          </a:xfrm>
          <a:prstGeom prst="rect">
            <a:avLst/>
          </a:prstGeom>
        </p:spPr>
      </p:pic>
      <p:sp>
        <p:nvSpPr>
          <p:cNvPr id="75" name="Content Placeholder 2"/>
          <p:cNvSpPr txBox="1">
            <a:spLocks/>
          </p:cNvSpPr>
          <p:nvPr/>
        </p:nvSpPr>
        <p:spPr bwMode="auto">
          <a:xfrm>
            <a:off x="-312309" y="4847861"/>
            <a:ext cx="9696376" cy="46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Tx/>
              <a:buNone/>
            </a:pPr>
            <a:r>
              <a:rPr lang="en-US" sz="2800" dirty="0" smtClean="0"/>
              <a:t>Anton van den </a:t>
            </a:r>
            <a:r>
              <a:rPr lang="en-US" sz="2800" dirty="0" err="1" smtClean="0"/>
              <a:t>Hengel</a:t>
            </a:r>
            <a:r>
              <a:rPr lang="en-US" sz="2800" dirty="0" smtClean="0"/>
              <a:t> </a:t>
            </a:r>
            <a:r>
              <a:rPr lang="en-US" sz="2800" i="1" dirty="0" smtClean="0"/>
              <a:t>(University of Adelaide)</a:t>
            </a:r>
            <a:endParaRPr lang="en-US" sz="2800" i="1" kern="0" dirty="0" smtClean="0"/>
          </a:p>
        </p:txBody>
      </p:sp>
    </p:spTree>
    <p:extLst>
      <p:ext uri="{BB962C8B-B14F-4D97-AF65-F5344CB8AC3E}">
        <p14:creationId xmlns:p14="http://schemas.microsoft.com/office/powerpoint/2010/main" val="462707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4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5.3654E-7 L 3.88889E-6 -0.53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71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2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45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7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4" presetClass="path" presetSubtype="0" ac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3.05556E-6 -5.3654E-7 L -3.05556E-6 -0.82007 " pathEditMode="relative" rAng="0" ptsTypes="AA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0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22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455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9" dur="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4" presetClass="path" presetSubtype="0" ac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6667E-6 -5.3654E-7 L -4.16667E-6 -0.72248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42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45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6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01" dur="2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4" presetClass="path" presetSubtype="0" ac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05556E-6 -5.3654E-7 L -3.05556E-6 -0.47549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774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422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2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2455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23" dur="25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4" presetClass="path" presetSubtype="0" ac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61111E-6 -5.3654E-7 L 3.61111E-6 -0.54487 " pathEditMode="relative" rAng="0" ptsTypes="AA">
                                      <p:cBhvr>
                                        <p:cTn id="1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43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342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19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2455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5" dur="25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64" presetClass="path" presetSubtype="0" accel="10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5E-6 -5.3654E-7 L 2.5E-6 -0.55527 " pathEditMode="relative" rAng="0" ptsTypes="AA">
                                      <p:cBhvr>
                                        <p:cTn id="1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775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422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455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167" dur="25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4" presetClass="path" presetSubtype="0" ac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38889E-6 -5.3654E-7 L 1.38889E-6 -0.88575 " pathEditMode="relative" rAng="0" ptsTypes="AA">
                                      <p:cBhvr>
                                        <p:cTn id="1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288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3422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245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89" dur="25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64" presetClass="path" presetSubtype="0" ac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2.5E-6 -5.3654E-7 L -2.5E-6 -0.69033 " pathEditMode="relative" rAng="0" ptsTypes="AA">
                                      <p:cBhvr>
                                        <p:cTn id="19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528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6" dur="342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2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245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0" presetID="6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11" dur="250" fill="hold"/>
                                        <p:tgtEl>
                                          <p:spTgt spid="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2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2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  <p:bldLst>
      <p:bldP spid="4" grpId="0"/>
      <p:bldP spid="5" grpId="0"/>
      <p:bldP spid="38" grpId="0"/>
      <p:bldP spid="39" grpId="0"/>
      <p:bldP spid="40" grpId="0"/>
      <p:bldP spid="41" grpId="0"/>
      <p:bldP spid="42" grpId="0"/>
      <p:bldP spid="43" grpId="0"/>
      <p:bldP spid="7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828798" y="1148132"/>
            <a:ext cx="5486403" cy="954097"/>
          </a:xfrm>
          <a:custGeom>
            <a:avLst/>
            <a:gdLst>
              <a:gd name="connsiteX0" fmla="*/ 0 w 5486403"/>
              <a:gd name="connsiteY0" fmla="*/ 95410 h 954097"/>
              <a:gd name="connsiteX1" fmla="*/ 95410 w 5486403"/>
              <a:gd name="connsiteY1" fmla="*/ 0 h 954097"/>
              <a:gd name="connsiteX2" fmla="*/ 5390993 w 5486403"/>
              <a:gd name="connsiteY2" fmla="*/ 0 h 954097"/>
              <a:gd name="connsiteX3" fmla="*/ 5486403 w 5486403"/>
              <a:gd name="connsiteY3" fmla="*/ 95410 h 954097"/>
              <a:gd name="connsiteX4" fmla="*/ 5486403 w 5486403"/>
              <a:gd name="connsiteY4" fmla="*/ 858687 h 954097"/>
              <a:gd name="connsiteX5" fmla="*/ 5390993 w 5486403"/>
              <a:gd name="connsiteY5" fmla="*/ 954097 h 954097"/>
              <a:gd name="connsiteX6" fmla="*/ 95410 w 5486403"/>
              <a:gd name="connsiteY6" fmla="*/ 954097 h 954097"/>
              <a:gd name="connsiteX7" fmla="*/ 0 w 5486403"/>
              <a:gd name="connsiteY7" fmla="*/ 858687 h 954097"/>
              <a:gd name="connsiteX8" fmla="*/ 0 w 5486403"/>
              <a:gd name="connsiteY8" fmla="*/ 95410 h 95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3" h="954097">
                <a:moveTo>
                  <a:pt x="0" y="95410"/>
                </a:moveTo>
                <a:cubicBezTo>
                  <a:pt x="0" y="42717"/>
                  <a:pt x="42717" y="0"/>
                  <a:pt x="95410" y="0"/>
                </a:cubicBezTo>
                <a:lnTo>
                  <a:pt x="5390993" y="0"/>
                </a:lnTo>
                <a:cubicBezTo>
                  <a:pt x="5443686" y="0"/>
                  <a:pt x="5486403" y="42717"/>
                  <a:pt x="5486403" y="95410"/>
                </a:cubicBezTo>
                <a:lnTo>
                  <a:pt x="5486403" y="858687"/>
                </a:lnTo>
                <a:cubicBezTo>
                  <a:pt x="5486403" y="911380"/>
                  <a:pt x="5443686" y="954097"/>
                  <a:pt x="5390993" y="954097"/>
                </a:cubicBezTo>
                <a:lnTo>
                  <a:pt x="95410" y="954097"/>
                </a:lnTo>
                <a:cubicBezTo>
                  <a:pt x="42717" y="954097"/>
                  <a:pt x="0" y="911380"/>
                  <a:pt x="0" y="858687"/>
                </a:cubicBezTo>
                <a:lnTo>
                  <a:pt x="0" y="954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5" tIns="142245" rIns="142245" bIns="142245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latin typeface="Calibri" panose="020F0502020204030204" pitchFamily="34" charset="0"/>
              </a:rPr>
              <a:t>Overview of Task and Dataset </a:t>
            </a:r>
            <a:endParaRPr lang="en-US" sz="3000" kern="1200" dirty="0">
              <a:latin typeface="Calibri" panose="020F050202020403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828798" y="2579278"/>
            <a:ext cx="5486403" cy="954097"/>
          </a:xfrm>
          <a:custGeom>
            <a:avLst/>
            <a:gdLst>
              <a:gd name="connsiteX0" fmla="*/ 0 w 5486403"/>
              <a:gd name="connsiteY0" fmla="*/ 95410 h 954097"/>
              <a:gd name="connsiteX1" fmla="*/ 95410 w 5486403"/>
              <a:gd name="connsiteY1" fmla="*/ 0 h 954097"/>
              <a:gd name="connsiteX2" fmla="*/ 5390993 w 5486403"/>
              <a:gd name="connsiteY2" fmla="*/ 0 h 954097"/>
              <a:gd name="connsiteX3" fmla="*/ 5486403 w 5486403"/>
              <a:gd name="connsiteY3" fmla="*/ 95410 h 954097"/>
              <a:gd name="connsiteX4" fmla="*/ 5486403 w 5486403"/>
              <a:gd name="connsiteY4" fmla="*/ 858687 h 954097"/>
              <a:gd name="connsiteX5" fmla="*/ 5390993 w 5486403"/>
              <a:gd name="connsiteY5" fmla="*/ 954097 h 954097"/>
              <a:gd name="connsiteX6" fmla="*/ 95410 w 5486403"/>
              <a:gd name="connsiteY6" fmla="*/ 954097 h 954097"/>
              <a:gd name="connsiteX7" fmla="*/ 0 w 5486403"/>
              <a:gd name="connsiteY7" fmla="*/ 858687 h 954097"/>
              <a:gd name="connsiteX8" fmla="*/ 0 w 5486403"/>
              <a:gd name="connsiteY8" fmla="*/ 95410 h 95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3" h="954097">
                <a:moveTo>
                  <a:pt x="0" y="95410"/>
                </a:moveTo>
                <a:cubicBezTo>
                  <a:pt x="0" y="42717"/>
                  <a:pt x="42717" y="0"/>
                  <a:pt x="95410" y="0"/>
                </a:cubicBezTo>
                <a:lnTo>
                  <a:pt x="5390993" y="0"/>
                </a:lnTo>
                <a:cubicBezTo>
                  <a:pt x="5443686" y="0"/>
                  <a:pt x="5486403" y="42717"/>
                  <a:pt x="5486403" y="95410"/>
                </a:cubicBezTo>
                <a:lnTo>
                  <a:pt x="5486403" y="858687"/>
                </a:lnTo>
                <a:cubicBezTo>
                  <a:pt x="5486403" y="911380"/>
                  <a:pt x="5443686" y="954097"/>
                  <a:pt x="5390993" y="954097"/>
                </a:cubicBezTo>
                <a:lnTo>
                  <a:pt x="95410" y="954097"/>
                </a:lnTo>
                <a:cubicBezTo>
                  <a:pt x="42717" y="954097"/>
                  <a:pt x="0" y="911380"/>
                  <a:pt x="0" y="858687"/>
                </a:cubicBezTo>
                <a:lnTo>
                  <a:pt x="0" y="954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5" tIns="142245" rIns="142245" bIns="142245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latin typeface="Calibri" panose="020F0502020204030204" pitchFamily="34" charset="0"/>
              </a:rPr>
              <a:t>Overview of Challenge</a:t>
            </a:r>
            <a:endParaRPr lang="en-US" sz="3000" kern="1200" dirty="0">
              <a:latin typeface="Calibri" panose="020F050202020403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828798" y="4010424"/>
            <a:ext cx="5486403" cy="954097"/>
          </a:xfrm>
          <a:custGeom>
            <a:avLst/>
            <a:gdLst>
              <a:gd name="connsiteX0" fmla="*/ 0 w 5486403"/>
              <a:gd name="connsiteY0" fmla="*/ 95410 h 954097"/>
              <a:gd name="connsiteX1" fmla="*/ 95410 w 5486403"/>
              <a:gd name="connsiteY1" fmla="*/ 0 h 954097"/>
              <a:gd name="connsiteX2" fmla="*/ 5390993 w 5486403"/>
              <a:gd name="connsiteY2" fmla="*/ 0 h 954097"/>
              <a:gd name="connsiteX3" fmla="*/ 5486403 w 5486403"/>
              <a:gd name="connsiteY3" fmla="*/ 95410 h 954097"/>
              <a:gd name="connsiteX4" fmla="*/ 5486403 w 5486403"/>
              <a:gd name="connsiteY4" fmla="*/ 858687 h 954097"/>
              <a:gd name="connsiteX5" fmla="*/ 5390993 w 5486403"/>
              <a:gd name="connsiteY5" fmla="*/ 954097 h 954097"/>
              <a:gd name="connsiteX6" fmla="*/ 95410 w 5486403"/>
              <a:gd name="connsiteY6" fmla="*/ 954097 h 954097"/>
              <a:gd name="connsiteX7" fmla="*/ 0 w 5486403"/>
              <a:gd name="connsiteY7" fmla="*/ 858687 h 954097"/>
              <a:gd name="connsiteX8" fmla="*/ 0 w 5486403"/>
              <a:gd name="connsiteY8" fmla="*/ 95410 h 95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3" h="954097">
                <a:moveTo>
                  <a:pt x="0" y="95410"/>
                </a:moveTo>
                <a:cubicBezTo>
                  <a:pt x="0" y="42717"/>
                  <a:pt x="42717" y="0"/>
                  <a:pt x="95410" y="0"/>
                </a:cubicBezTo>
                <a:lnTo>
                  <a:pt x="5390993" y="0"/>
                </a:lnTo>
                <a:cubicBezTo>
                  <a:pt x="5443686" y="0"/>
                  <a:pt x="5486403" y="42717"/>
                  <a:pt x="5486403" y="95410"/>
                </a:cubicBezTo>
                <a:lnTo>
                  <a:pt x="5486403" y="858687"/>
                </a:lnTo>
                <a:cubicBezTo>
                  <a:pt x="5486403" y="911380"/>
                  <a:pt x="5443686" y="954097"/>
                  <a:pt x="5390993" y="954097"/>
                </a:cubicBezTo>
                <a:lnTo>
                  <a:pt x="95410" y="954097"/>
                </a:lnTo>
                <a:cubicBezTo>
                  <a:pt x="42717" y="954097"/>
                  <a:pt x="0" y="911380"/>
                  <a:pt x="0" y="858687"/>
                </a:cubicBezTo>
                <a:lnTo>
                  <a:pt x="0" y="954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5" tIns="142245" rIns="142245" bIns="142245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latin typeface="Calibri" panose="020F0502020204030204" pitchFamily="34" charset="0"/>
              </a:rPr>
              <a:t>Winner Announcements</a:t>
            </a:r>
            <a:endParaRPr lang="en-US" sz="3000" kern="1200" dirty="0">
              <a:latin typeface="Calibri" panose="020F0502020204030204" pitchFamily="34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828798" y="5441570"/>
            <a:ext cx="5486403" cy="954097"/>
          </a:xfrm>
          <a:custGeom>
            <a:avLst/>
            <a:gdLst>
              <a:gd name="connsiteX0" fmla="*/ 0 w 5486403"/>
              <a:gd name="connsiteY0" fmla="*/ 95410 h 954097"/>
              <a:gd name="connsiteX1" fmla="*/ 95410 w 5486403"/>
              <a:gd name="connsiteY1" fmla="*/ 0 h 954097"/>
              <a:gd name="connsiteX2" fmla="*/ 5390993 w 5486403"/>
              <a:gd name="connsiteY2" fmla="*/ 0 h 954097"/>
              <a:gd name="connsiteX3" fmla="*/ 5486403 w 5486403"/>
              <a:gd name="connsiteY3" fmla="*/ 95410 h 954097"/>
              <a:gd name="connsiteX4" fmla="*/ 5486403 w 5486403"/>
              <a:gd name="connsiteY4" fmla="*/ 858687 h 954097"/>
              <a:gd name="connsiteX5" fmla="*/ 5390993 w 5486403"/>
              <a:gd name="connsiteY5" fmla="*/ 954097 h 954097"/>
              <a:gd name="connsiteX6" fmla="*/ 95410 w 5486403"/>
              <a:gd name="connsiteY6" fmla="*/ 954097 h 954097"/>
              <a:gd name="connsiteX7" fmla="*/ 0 w 5486403"/>
              <a:gd name="connsiteY7" fmla="*/ 858687 h 954097"/>
              <a:gd name="connsiteX8" fmla="*/ 0 w 5486403"/>
              <a:gd name="connsiteY8" fmla="*/ 95410 h 95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6403" h="954097">
                <a:moveTo>
                  <a:pt x="0" y="95410"/>
                </a:moveTo>
                <a:cubicBezTo>
                  <a:pt x="0" y="42717"/>
                  <a:pt x="42717" y="0"/>
                  <a:pt x="95410" y="0"/>
                </a:cubicBezTo>
                <a:lnTo>
                  <a:pt x="5390993" y="0"/>
                </a:lnTo>
                <a:cubicBezTo>
                  <a:pt x="5443686" y="0"/>
                  <a:pt x="5486403" y="42717"/>
                  <a:pt x="5486403" y="95410"/>
                </a:cubicBezTo>
                <a:lnTo>
                  <a:pt x="5486403" y="858687"/>
                </a:lnTo>
                <a:cubicBezTo>
                  <a:pt x="5486403" y="911380"/>
                  <a:pt x="5443686" y="954097"/>
                  <a:pt x="5390993" y="954097"/>
                </a:cubicBezTo>
                <a:lnTo>
                  <a:pt x="95410" y="954097"/>
                </a:lnTo>
                <a:cubicBezTo>
                  <a:pt x="42717" y="954097"/>
                  <a:pt x="0" y="911380"/>
                  <a:pt x="0" y="858687"/>
                </a:cubicBezTo>
                <a:lnTo>
                  <a:pt x="0" y="954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5" tIns="142245" rIns="142245" bIns="142245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 smtClean="0">
                <a:latin typeface="Calibri" panose="020F0502020204030204" pitchFamily="34" charset="0"/>
              </a:rPr>
              <a:t>Analysis of Results</a:t>
            </a:r>
            <a:endParaRPr lang="en-US" sz="3000" kern="1200" dirty="0"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06626" y="994244"/>
            <a:ext cx="6235547" cy="4332499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14162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Significance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914400"/>
          <a:ext cx="9143999" cy="606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" y="1504709"/>
          <a:ext cx="9144000" cy="456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0" y="1386327"/>
          <a:ext cx="9143999" cy="5145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458200" y="2846476"/>
            <a:ext cx="731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MCB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6613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Significance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914400"/>
          <a:ext cx="9143999" cy="606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" y="1504709"/>
          <a:ext cx="9144000" cy="456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0" y="1386327"/>
          <a:ext cx="9143999" cy="5145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/>
          <p:cNvCxnSpPr/>
          <p:nvPr/>
        </p:nvCxnSpPr>
        <p:spPr bwMode="auto">
          <a:xfrm flipV="1">
            <a:off x="1214720" y="1786829"/>
            <a:ext cx="7776880" cy="111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105EB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8809374" y="1807911"/>
            <a:ext cx="0" cy="15975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05EB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1574157" y="1905213"/>
            <a:ext cx="7054028" cy="3019876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7026" y="2351961"/>
            <a:ext cx="198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105EB"/>
                </a:solidFill>
                <a:latin typeface="Calibri" panose="020F0502020204030204" pitchFamily="34" charset="0"/>
              </a:rPr>
              <a:t>+6.67% absolute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222945" y="3384341"/>
            <a:ext cx="776865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105EB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7229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Significance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914400"/>
          <a:ext cx="9143999" cy="606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" y="1504709"/>
          <a:ext cx="9144000" cy="456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0" y="1386327"/>
          <a:ext cx="9143999" cy="5145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13"/>
          <p:cNvSpPr/>
          <p:nvPr/>
        </p:nvSpPr>
        <p:spPr bwMode="auto">
          <a:xfrm>
            <a:off x="1179730" y="1760561"/>
            <a:ext cx="7811869" cy="3164528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1222945" y="4645526"/>
            <a:ext cx="7768655" cy="194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791701" y="4163341"/>
            <a:ext cx="51180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Calibri" panose="020F0502020204030204" pitchFamily="34" charset="0"/>
              </a:rPr>
              <a:t>MCB trained on VQA v1.0 -- 57.05%</a:t>
            </a:r>
          </a:p>
        </p:txBody>
      </p:sp>
    </p:spTree>
    <p:extLst>
      <p:ext uri="{BB962C8B-B14F-4D97-AF65-F5344CB8AC3E}">
        <p14:creationId xmlns:p14="http://schemas.microsoft.com/office/powerpoint/2010/main" val="1412553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Significance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914400"/>
          <a:ext cx="9143999" cy="606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" y="1504709"/>
          <a:ext cx="9144000" cy="456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0" y="1386327"/>
          <a:ext cx="9143999" cy="5145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Rectangle 13"/>
          <p:cNvSpPr/>
          <p:nvPr/>
        </p:nvSpPr>
        <p:spPr bwMode="auto">
          <a:xfrm>
            <a:off x="1179730" y="1600200"/>
            <a:ext cx="7811870" cy="3324889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1222945" y="4645526"/>
            <a:ext cx="7768655" cy="194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791701" y="4163341"/>
            <a:ext cx="51180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Calibri" panose="020F0502020204030204" pitchFamily="34" charset="0"/>
              </a:rPr>
              <a:t>MCB trained on VQA v1.0 -- 57.05%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1222945" y="3381120"/>
            <a:ext cx="7768655" cy="1717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105EB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8038011" y="3398293"/>
            <a:ext cx="9847" cy="126668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05EB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242684" y="3683983"/>
            <a:ext cx="198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105EB"/>
                </a:solidFill>
                <a:latin typeface="Calibri" panose="020F0502020204030204" pitchFamily="34" charset="0"/>
              </a:rPr>
              <a:t>+5.28% absolute</a:t>
            </a:r>
          </a:p>
        </p:txBody>
      </p:sp>
    </p:spTree>
    <p:extLst>
      <p:ext uri="{BB962C8B-B14F-4D97-AF65-F5344CB8AC3E}">
        <p14:creationId xmlns:p14="http://schemas.microsoft.com/office/powerpoint/2010/main" val="4602671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Significance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Bootstrap samples 5000 times</a:t>
            </a:r>
          </a:p>
          <a:p>
            <a:r>
              <a:rPr lang="en-US" dirty="0" smtClean="0"/>
              <a:t>@ 95% confidence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789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Significance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914400"/>
          <a:ext cx="9143999" cy="606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" y="1504709"/>
          <a:ext cx="9144000" cy="456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0" y="1386327"/>
          <a:ext cx="9143999" cy="5145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152400" y="1538727"/>
          <a:ext cx="9143999" cy="5145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403485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840561" y="301752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000" kern="0" dirty="0" smtClean="0"/>
              <a:t>Easy vs. Difficult Questions</a:t>
            </a:r>
          </a:p>
        </p:txBody>
      </p:sp>
    </p:spTree>
    <p:extLst>
      <p:ext uri="{BB962C8B-B14F-4D97-AF65-F5344CB8AC3E}">
        <p14:creationId xmlns:p14="http://schemas.microsoft.com/office/powerpoint/2010/main" val="268080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Outline</a:t>
            </a:r>
          </a:p>
        </p:txBody>
      </p:sp>
      <p:grpSp>
        <p:nvGrpSpPr>
          <p:cNvPr id="1961" name="Freeform 6"/>
          <p:cNvGrpSpPr/>
          <p:nvPr/>
        </p:nvGrpSpPr>
        <p:grpSpPr>
          <a:xfrm>
            <a:off x="1828798" y="1148131"/>
            <a:ext cx="5486404" cy="954098"/>
            <a:chOff x="0" y="0"/>
            <a:chExt cx="5486403" cy="954096"/>
          </a:xfrm>
        </p:grpSpPr>
        <p:sp>
          <p:nvSpPr>
            <p:cNvPr id="1959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60" name="Overview of Task and Dataset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Overview of Task and Dataset </a:t>
              </a:r>
            </a:p>
          </p:txBody>
        </p:sp>
      </p:grpSp>
      <p:grpSp>
        <p:nvGrpSpPr>
          <p:cNvPr id="1964" name="Freeform 8"/>
          <p:cNvGrpSpPr/>
          <p:nvPr/>
        </p:nvGrpSpPr>
        <p:grpSpPr>
          <a:xfrm>
            <a:off x="1828798" y="2579278"/>
            <a:ext cx="5486404" cy="954098"/>
            <a:chOff x="0" y="0"/>
            <a:chExt cx="5486403" cy="954096"/>
          </a:xfrm>
        </p:grpSpPr>
        <p:sp>
          <p:nvSpPr>
            <p:cNvPr id="1962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63" name="Overview of Challenge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Overview of Challenge</a:t>
              </a:r>
            </a:p>
          </p:txBody>
        </p:sp>
      </p:grpSp>
      <p:grpSp>
        <p:nvGrpSpPr>
          <p:cNvPr id="1967" name="Freeform 10"/>
          <p:cNvGrpSpPr/>
          <p:nvPr/>
        </p:nvGrpSpPr>
        <p:grpSpPr>
          <a:xfrm>
            <a:off x="1828798" y="4010423"/>
            <a:ext cx="5486404" cy="954098"/>
            <a:chOff x="0" y="0"/>
            <a:chExt cx="5486403" cy="954096"/>
          </a:xfrm>
        </p:grpSpPr>
        <p:sp>
          <p:nvSpPr>
            <p:cNvPr id="1965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66" name="Winner Announcements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Winner Announcements</a:t>
              </a:r>
            </a:p>
          </p:txBody>
        </p:sp>
      </p:grpSp>
      <p:grpSp>
        <p:nvGrpSpPr>
          <p:cNvPr id="1970" name="Freeform 12"/>
          <p:cNvGrpSpPr/>
          <p:nvPr/>
        </p:nvGrpSpPr>
        <p:grpSpPr>
          <a:xfrm>
            <a:off x="1828798" y="5441570"/>
            <a:ext cx="5486404" cy="954098"/>
            <a:chOff x="0" y="0"/>
            <a:chExt cx="5486403" cy="954096"/>
          </a:xfrm>
        </p:grpSpPr>
        <p:sp>
          <p:nvSpPr>
            <p:cNvPr id="1968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69" name="Analysis of Results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Analysis of Results</a:t>
              </a:r>
            </a:p>
          </p:txBody>
        </p:sp>
      </p:grpSp>
      <p:sp>
        <p:nvSpPr>
          <p:cNvPr id="1971" name="Rectangle 11"/>
          <p:cNvSpPr/>
          <p:nvPr/>
        </p:nvSpPr>
        <p:spPr>
          <a:xfrm>
            <a:off x="1606626" y="994243"/>
            <a:ext cx="6235547" cy="4332501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spcBef>
                <a:spcPts val="1000"/>
              </a:spcBef>
              <a:defRPr sz="1200"/>
            </a:pPr>
            <a:endParaRPr/>
          </a:p>
        </p:txBody>
      </p:sp>
      <p:sp>
        <p:nvSpPr>
          <p:cNvPr id="1972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788576" y="6569176"/>
            <a:ext cx="203025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825321" y="300292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000" kern="0" dirty="0" smtClean="0"/>
              <a:t>Easy vs. Difficult Questions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244548" y="1382233"/>
          <a:ext cx="8747051" cy="4890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38639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825321" y="300292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000" kern="0" dirty="0" smtClean="0"/>
              <a:t>Easy vs. Difficult Questions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244548" y="1382233"/>
          <a:ext cx="8747051" cy="4890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1609831" y="3178131"/>
            <a:ext cx="6539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 smtClean="0"/>
              <a:t>85.3% </a:t>
            </a:r>
            <a:r>
              <a:rPr lang="en-US" b="1" dirty="0"/>
              <a:t>of questions can be answered by at least 1 </a:t>
            </a:r>
            <a:r>
              <a:rPr lang="en-US" b="1" dirty="0" smtClean="0"/>
              <a:t>method!</a:t>
            </a:r>
            <a:endParaRPr lang="en-US" dirty="0"/>
          </a:p>
        </p:txBody>
      </p:sp>
      <p:sp>
        <p:nvSpPr>
          <p:cNvPr id="8" name="TextBox 1"/>
          <p:cNvSpPr txBox="1"/>
          <p:nvPr/>
        </p:nvSpPr>
        <p:spPr>
          <a:xfrm>
            <a:off x="1282674" y="3897438"/>
            <a:ext cx="2024052" cy="3735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Difficult Questions</a:t>
            </a:r>
            <a:endParaRPr lang="en-US" sz="18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7184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825321" y="300292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000" kern="0" dirty="0" smtClean="0"/>
              <a:t>Easy vs. Difficult Questions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244548" y="1382233"/>
          <a:ext cx="8747051" cy="4890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1282674" y="3897438"/>
            <a:ext cx="2024052" cy="3735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00B0F0"/>
                </a:solidFill>
                <a:latin typeface="Calibri" panose="020F0502020204030204" pitchFamily="34" charset="0"/>
              </a:rPr>
              <a:t>Difficult Questions</a:t>
            </a:r>
            <a:endParaRPr lang="en-US" sz="1800" b="1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7438925" y="1498024"/>
            <a:ext cx="2024052" cy="3735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rgbClr val="92D050"/>
                </a:solidFill>
                <a:latin typeface="Calibri" panose="020F0502020204030204" pitchFamily="34" charset="0"/>
              </a:rPr>
              <a:t>Easy Questions</a:t>
            </a:r>
            <a:endParaRPr lang="en-US" sz="18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648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825321" y="300292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000" kern="0" dirty="0" smtClean="0"/>
              <a:t>Easy vs. Difficult Questions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/>
          </p:nvPr>
        </p:nvGraphicFramePr>
        <p:xfrm>
          <a:off x="235132" y="1404257"/>
          <a:ext cx="8756468" cy="487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59544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1752"/>
            <a:ext cx="7772400" cy="685800"/>
          </a:xfrm>
        </p:spPr>
        <p:txBody>
          <a:bodyPr/>
          <a:lstStyle/>
          <a:p>
            <a:r>
              <a:rPr lang="en-US" sz="3000" dirty="0" smtClean="0"/>
              <a:t>Difficult Questions with Rare Answers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91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1752"/>
            <a:ext cx="7772400" cy="685800"/>
          </a:xfrm>
        </p:spPr>
        <p:txBody>
          <a:bodyPr/>
          <a:lstStyle/>
          <a:p>
            <a:r>
              <a:rPr lang="en-US" sz="3000" dirty="0" smtClean="0"/>
              <a:t>Difficult Questions with Rare Answers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5745893" y="970504"/>
            <a:ext cx="37811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anose="020F0502020204030204" pitchFamily="34" charset="0"/>
              </a:rPr>
              <a:t>What is the name of …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What is the number on …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What is written on the …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What does the sign say?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What kind of …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What type of …</a:t>
            </a:r>
          </a:p>
          <a:p>
            <a:r>
              <a:rPr lang="en-US" sz="2200" dirty="0">
                <a:latin typeface="Calibri" panose="020F0502020204030204" pitchFamily="34" charset="0"/>
              </a:rPr>
              <a:t>What time is it</a:t>
            </a:r>
            <a:r>
              <a:rPr lang="en-US" sz="2200" dirty="0" smtClean="0">
                <a:latin typeface="Calibri" panose="020F0502020204030204" pitchFamily="34" charset="0"/>
              </a:rPr>
              <a:t>?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Why …</a:t>
            </a:r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934" t="9665" r="48640" b="8628"/>
          <a:stretch/>
        </p:blipFill>
        <p:spPr>
          <a:xfrm>
            <a:off x="353454" y="987552"/>
            <a:ext cx="5392439" cy="5225679"/>
          </a:xfrm>
          <a:prstGeom prst="rect">
            <a:avLst/>
          </a:prstGeom>
        </p:spPr>
      </p:pic>
      <p:sp>
        <p:nvSpPr>
          <p:cNvPr id="19" name="Right Arrow 18"/>
          <p:cNvSpPr/>
          <p:nvPr/>
        </p:nvSpPr>
        <p:spPr bwMode="auto">
          <a:xfrm rot="11025882">
            <a:off x="5821855" y="3816485"/>
            <a:ext cx="638528" cy="235948"/>
          </a:xfrm>
          <a:prstGeom prst="rightArrow">
            <a:avLst/>
          </a:prstGeom>
          <a:solidFill>
            <a:srgbClr val="3105EB"/>
          </a:solidFill>
          <a:ln w="12700" cap="flat" cmpd="sng" algn="ctr">
            <a:solidFill>
              <a:srgbClr val="3105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5056503" flipV="1">
            <a:off x="3546409" y="6292459"/>
            <a:ext cx="377603" cy="294668"/>
          </a:xfrm>
          <a:prstGeom prst="rightArrow">
            <a:avLst/>
          </a:prstGeom>
          <a:solidFill>
            <a:srgbClr val="3105EB"/>
          </a:solidFill>
          <a:ln w="12700" cap="flat" cmpd="sng" algn="ctr">
            <a:solidFill>
              <a:srgbClr val="3105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11568754">
            <a:off x="5686103" y="4455131"/>
            <a:ext cx="638528" cy="235948"/>
          </a:xfrm>
          <a:prstGeom prst="rightArrow">
            <a:avLst/>
          </a:prstGeom>
          <a:solidFill>
            <a:srgbClr val="3105EB"/>
          </a:solidFill>
          <a:ln w="12700" cap="flat" cmpd="sng" algn="ctr">
            <a:solidFill>
              <a:srgbClr val="3105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 rot="17384186" flipV="1">
            <a:off x="2099988" y="6310410"/>
            <a:ext cx="377603" cy="294668"/>
          </a:xfrm>
          <a:prstGeom prst="rightArrow">
            <a:avLst/>
          </a:prstGeom>
          <a:solidFill>
            <a:srgbClr val="3105EB"/>
          </a:solidFill>
          <a:ln w="12700" cap="flat" cmpd="sng" algn="ctr">
            <a:solidFill>
              <a:srgbClr val="3105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5" name="Right Arrow 24"/>
          <p:cNvSpPr/>
          <p:nvPr/>
        </p:nvSpPr>
        <p:spPr bwMode="auto">
          <a:xfrm rot="439523" flipV="1">
            <a:off x="17245" y="3192378"/>
            <a:ext cx="377603" cy="294668"/>
          </a:xfrm>
          <a:prstGeom prst="rightArrow">
            <a:avLst/>
          </a:prstGeom>
          <a:solidFill>
            <a:srgbClr val="3105EB"/>
          </a:solidFill>
          <a:ln w="12700" cap="flat" cmpd="sng" algn="ctr">
            <a:solidFill>
              <a:srgbClr val="3105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6" name="Right Arrow 25"/>
          <p:cNvSpPr/>
          <p:nvPr/>
        </p:nvSpPr>
        <p:spPr bwMode="auto">
          <a:xfrm rot="19339637" flipV="1">
            <a:off x="647335" y="5213005"/>
            <a:ext cx="652256" cy="355709"/>
          </a:xfrm>
          <a:prstGeom prst="rightArrow">
            <a:avLst/>
          </a:prstGeom>
          <a:solidFill>
            <a:srgbClr val="3105EB"/>
          </a:solidFill>
          <a:ln w="12700" cap="flat" cmpd="sng" algn="ctr">
            <a:solidFill>
              <a:srgbClr val="3105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21151150" flipV="1">
            <a:off x="269726" y="3962326"/>
            <a:ext cx="444541" cy="251708"/>
          </a:xfrm>
          <a:prstGeom prst="rightArrow">
            <a:avLst/>
          </a:prstGeom>
          <a:solidFill>
            <a:srgbClr val="3105EB"/>
          </a:solidFill>
          <a:ln w="12700" cap="flat" cmpd="sng" algn="ctr">
            <a:solidFill>
              <a:srgbClr val="3105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7018948" flipV="1">
            <a:off x="4349730" y="1292320"/>
            <a:ext cx="444541" cy="251708"/>
          </a:xfrm>
          <a:prstGeom prst="rightArrow">
            <a:avLst/>
          </a:prstGeom>
          <a:solidFill>
            <a:srgbClr val="3105EB"/>
          </a:solidFill>
          <a:ln w="12700" cap="flat" cmpd="sng" algn="ctr">
            <a:solidFill>
              <a:srgbClr val="3105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989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825321" y="301752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000" kern="0" dirty="0" smtClean="0"/>
              <a:t>Easy vs. Difficult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2031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825321" y="301752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000" kern="0" dirty="0" smtClean="0"/>
              <a:t>Easy vs. Difficult Questions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8587" y="6080761"/>
            <a:ext cx="29619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Difficult Questions </a:t>
            </a:r>
          </a:p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with Frequent Answers </a:t>
            </a:r>
            <a:endParaRPr lang="en-US" sz="2200" b="1" dirty="0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9974" y="6080761"/>
            <a:ext cx="20076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latin typeface="Calibri" panose="020F0502020204030204" pitchFamily="34" charset="0"/>
              </a:rPr>
              <a:t>Easy Questions </a:t>
            </a:r>
            <a:endParaRPr lang="en-US" sz="2200" b="1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26" t="10232" r="48436" b="10927"/>
          <a:stretch/>
        </p:blipFill>
        <p:spPr>
          <a:xfrm>
            <a:off x="49569" y="1492550"/>
            <a:ext cx="4482674" cy="4164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957" t="11623" r="48304" b="9304"/>
          <a:stretch/>
        </p:blipFill>
        <p:spPr>
          <a:xfrm>
            <a:off x="4750904" y="1492550"/>
            <a:ext cx="4393096" cy="409302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 bwMode="auto">
          <a:xfrm rot="14095462">
            <a:off x="7819643" y="5334369"/>
            <a:ext cx="438912" cy="310896"/>
          </a:xfrm>
          <a:prstGeom prst="rightArrow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5400000">
            <a:off x="2233526" y="1052980"/>
            <a:ext cx="437750" cy="306895"/>
          </a:xfrm>
          <a:prstGeom prst="rightArrow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909615">
            <a:off x="349307" y="2107550"/>
            <a:ext cx="437750" cy="306895"/>
          </a:xfrm>
          <a:prstGeom prst="rightArrow">
            <a:avLst/>
          </a:prstGeom>
          <a:solidFill>
            <a:srgbClr val="3105EB"/>
          </a:solidFill>
          <a:ln w="12700" cap="flat" cmpd="sng" algn="ctr">
            <a:solidFill>
              <a:srgbClr val="3105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8076823">
            <a:off x="8262177" y="1985681"/>
            <a:ext cx="437750" cy="306895"/>
          </a:xfrm>
          <a:prstGeom prst="rightArrow">
            <a:avLst/>
          </a:prstGeom>
          <a:solidFill>
            <a:srgbClr val="3105EB"/>
          </a:solidFill>
          <a:ln w="12700" cap="flat" cmpd="sng" algn="ctr">
            <a:solidFill>
              <a:srgbClr val="3105E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7806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786" y="278027"/>
            <a:ext cx="8050427" cy="685800"/>
          </a:xfrm>
        </p:spPr>
        <p:txBody>
          <a:bodyPr/>
          <a:lstStyle/>
          <a:p>
            <a:r>
              <a:rPr lang="en-US" sz="3600" dirty="0" smtClean="0"/>
              <a:t>Answer Type Analyses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00" dirty="0" smtClean="0"/>
              <a:t>No team statistically significantly better than the winner team for “yes/no”, “number” and “other”</a:t>
            </a:r>
          </a:p>
        </p:txBody>
      </p:sp>
    </p:spTree>
    <p:extLst>
      <p:ext uri="{BB962C8B-B14F-4D97-AF65-F5344CB8AC3E}">
        <p14:creationId xmlns:p14="http://schemas.microsoft.com/office/powerpoint/2010/main" val="367883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2169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models sensitive to subtle changes in images?</a:t>
            </a:r>
            <a:endParaRPr lang="en-US" dirty="0"/>
          </a:p>
        </p:txBody>
      </p:sp>
      <p:grpSp>
        <p:nvGrpSpPr>
          <p:cNvPr id="5" name="Rounded Rectangle 5"/>
          <p:cNvGrpSpPr/>
          <p:nvPr/>
        </p:nvGrpSpPr>
        <p:grpSpPr>
          <a:xfrm>
            <a:off x="5856868" y="5085455"/>
            <a:ext cx="2449536" cy="469359"/>
            <a:chOff x="0" y="-31388"/>
            <a:chExt cx="2449534" cy="469358"/>
          </a:xfrm>
        </p:grpSpPr>
        <p:sp>
          <p:nvSpPr>
            <p:cNvPr id="6" name="Rounded Rectangle"/>
            <p:cNvSpPr/>
            <p:nvPr/>
          </p:nvSpPr>
          <p:spPr>
            <a:xfrm>
              <a:off x="0" y="0"/>
              <a:ext cx="2449534" cy="406582"/>
            </a:xfrm>
            <a:prstGeom prst="roundRect">
              <a:avLst>
                <a:gd name="adj" fmla="val 16667"/>
              </a:avLst>
            </a:prstGeom>
            <a:solidFill>
              <a:srgbClr val="A9D18E"/>
            </a:solidFill>
            <a:ln w="12700" cap="flat">
              <a:solidFill>
                <a:srgbClr val="548235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6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woman"/>
            <p:cNvSpPr/>
            <p:nvPr/>
          </p:nvSpPr>
          <p:spPr>
            <a:xfrm>
              <a:off x="19847" y="-31388"/>
              <a:ext cx="2409839" cy="469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woman</a:t>
              </a:r>
            </a:p>
          </p:txBody>
        </p:sp>
      </p:grpSp>
      <p:sp>
        <p:nvSpPr>
          <p:cNvPr id="8" name="Left-Right Arrow 18"/>
          <p:cNvSpPr/>
          <p:nvPr/>
        </p:nvSpPr>
        <p:spPr>
          <a:xfrm>
            <a:off x="3079846" y="3475775"/>
            <a:ext cx="2671828" cy="28206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 w="12700">
            <a:solidFill>
              <a:srgbClr val="0D0D0D"/>
            </a:solidFill>
          </a:ln>
        </p:spPr>
        <p:txBody>
          <a:bodyPr lIns="34290" tIns="34290" rIns="34290" bIns="3429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Left-Right Arrow 19"/>
          <p:cNvSpPr/>
          <p:nvPr/>
        </p:nvSpPr>
        <p:spPr>
          <a:xfrm>
            <a:off x="3077597" y="5179102"/>
            <a:ext cx="2674078" cy="28206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9D9D9"/>
          </a:solidFill>
          <a:ln w="12700">
            <a:solidFill>
              <a:srgbClr val="222A35"/>
            </a:solidFill>
          </a:ln>
        </p:spPr>
        <p:txBody>
          <a:bodyPr lIns="34290" tIns="34290" rIns="34290" bIns="3429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TextBox 20"/>
          <p:cNvSpPr/>
          <p:nvPr/>
        </p:nvSpPr>
        <p:spPr>
          <a:xfrm>
            <a:off x="3233123" y="5461166"/>
            <a:ext cx="2518551" cy="38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algn="ctr">
              <a:defRPr sz="2200"/>
            </a:lvl1pPr>
          </a:lstStyle>
          <a:p>
            <a:r>
              <a:t>Different answers</a:t>
            </a:r>
          </a:p>
        </p:txBody>
      </p:sp>
      <p:sp>
        <p:nvSpPr>
          <p:cNvPr id="11" name="TextBox 21"/>
          <p:cNvSpPr/>
          <p:nvPr/>
        </p:nvSpPr>
        <p:spPr>
          <a:xfrm>
            <a:off x="3158180" y="3763650"/>
            <a:ext cx="2518552" cy="38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90" tIns="34290" rIns="34290" bIns="34290">
            <a:spAutoFit/>
          </a:bodyPr>
          <a:lstStyle>
            <a:lvl1pPr algn="ctr">
              <a:defRPr sz="2200"/>
            </a:lvl1pPr>
          </a:lstStyle>
          <a:p>
            <a:r>
              <a:t>Similar images</a:t>
            </a:r>
          </a:p>
        </p:txBody>
      </p:sp>
      <p:pic>
        <p:nvPicPr>
          <p:cNvPr id="1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8426" y="2721139"/>
            <a:ext cx="2103977" cy="20850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" name="Rounded Rectangle 28"/>
          <p:cNvGrpSpPr/>
          <p:nvPr/>
        </p:nvGrpSpPr>
        <p:grpSpPr>
          <a:xfrm>
            <a:off x="868426" y="5085455"/>
            <a:ext cx="2103978" cy="469359"/>
            <a:chOff x="0" y="-31388"/>
            <a:chExt cx="2103977" cy="469358"/>
          </a:xfrm>
        </p:grpSpPr>
        <p:sp>
          <p:nvSpPr>
            <p:cNvPr id="14" name="Rounded Rectangle"/>
            <p:cNvSpPr/>
            <p:nvPr/>
          </p:nvSpPr>
          <p:spPr>
            <a:xfrm>
              <a:off x="0" y="0"/>
              <a:ext cx="2103977" cy="406582"/>
            </a:xfrm>
            <a:prstGeom prst="roundRect">
              <a:avLst>
                <a:gd name="adj" fmla="val 16667"/>
              </a:avLst>
            </a:prstGeom>
            <a:solidFill>
              <a:srgbClr val="A9D18E"/>
            </a:solidFill>
            <a:ln w="12700" cap="flat">
              <a:solidFill>
                <a:srgbClr val="548235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26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man"/>
            <p:cNvSpPr/>
            <p:nvPr/>
          </p:nvSpPr>
          <p:spPr>
            <a:xfrm>
              <a:off x="19847" y="-31388"/>
              <a:ext cx="2064282" cy="469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man</a:t>
              </a:r>
            </a:p>
          </p:txBody>
        </p:sp>
      </p:grpSp>
      <p:pic>
        <p:nvPicPr>
          <p:cNvPr id="16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56868" y="2718648"/>
            <a:ext cx="2449535" cy="20875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Rounded Rectangle 22"/>
          <p:cNvGrpSpPr/>
          <p:nvPr/>
        </p:nvGrpSpPr>
        <p:grpSpPr>
          <a:xfrm>
            <a:off x="2680145" y="1709577"/>
            <a:ext cx="3757207" cy="407804"/>
            <a:chOff x="0" y="-610"/>
            <a:chExt cx="3757205" cy="407803"/>
          </a:xfrm>
        </p:grpSpPr>
        <p:sp>
          <p:nvSpPr>
            <p:cNvPr id="18" name="Rounded Rectangle"/>
            <p:cNvSpPr/>
            <p:nvPr/>
          </p:nvSpPr>
          <p:spPr>
            <a:xfrm>
              <a:off x="0" y="0"/>
              <a:ext cx="3757205" cy="406582"/>
            </a:xfrm>
            <a:prstGeom prst="roundRect">
              <a:avLst>
                <a:gd name="adj" fmla="val 16667"/>
              </a:avLst>
            </a:prstGeom>
            <a:solidFill>
              <a:srgbClr val="BDD7EE"/>
            </a:solidFill>
            <a:ln w="12700" cap="flat">
              <a:solidFill>
                <a:srgbClr val="42719B"/>
              </a:solidFill>
              <a:prstDash val="solid"/>
              <a:round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Who is wearing glasses?"/>
            <p:cNvSpPr/>
            <p:nvPr/>
          </p:nvSpPr>
          <p:spPr>
            <a:xfrm>
              <a:off x="19847" y="-610"/>
              <a:ext cx="3717510" cy="407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90" tIns="34290" rIns="34290" bIns="34290" numCol="1" anchor="ctr">
              <a:spAutoFit/>
            </a:bodyPr>
            <a:lstStyle>
              <a:lvl1pPr algn="ctr">
                <a:defRPr sz="22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Who is wearing glasses?</a:t>
              </a:r>
            </a:p>
          </p:txBody>
        </p:sp>
      </p:grpSp>
      <p:sp>
        <p:nvSpPr>
          <p:cNvPr id="20" name="Bent-Up Arrow 27"/>
          <p:cNvSpPr/>
          <p:nvPr/>
        </p:nvSpPr>
        <p:spPr>
          <a:xfrm rot="10800000">
            <a:off x="1842489" y="1866942"/>
            <a:ext cx="837657" cy="734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14495" y="16200"/>
                </a:lnTo>
                <a:lnTo>
                  <a:pt x="14495" y="5400"/>
                </a:lnTo>
                <a:lnTo>
                  <a:pt x="12126" y="5400"/>
                </a:lnTo>
                <a:lnTo>
                  <a:pt x="16863" y="0"/>
                </a:lnTo>
                <a:lnTo>
                  <a:pt x="21600" y="5400"/>
                </a:lnTo>
                <a:lnTo>
                  <a:pt x="19232" y="5400"/>
                </a:lnTo>
                <a:lnTo>
                  <a:pt x="1923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DD7EE"/>
          </a:solidFill>
          <a:ln w="12700">
            <a:solidFill>
              <a:srgbClr val="8FAADC"/>
            </a:solidFill>
          </a:ln>
        </p:spPr>
        <p:txBody>
          <a:bodyPr lIns="34290" tIns="34290" rIns="34290" bIns="3429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Bent-Up Arrow 31"/>
          <p:cNvSpPr/>
          <p:nvPr/>
        </p:nvSpPr>
        <p:spPr>
          <a:xfrm rot="10800000" flipH="1">
            <a:off x="6437350" y="1866942"/>
            <a:ext cx="837657" cy="734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200"/>
                </a:moveTo>
                <a:lnTo>
                  <a:pt x="14495" y="16200"/>
                </a:lnTo>
                <a:lnTo>
                  <a:pt x="14495" y="5400"/>
                </a:lnTo>
                <a:lnTo>
                  <a:pt x="12126" y="5400"/>
                </a:lnTo>
                <a:lnTo>
                  <a:pt x="16863" y="0"/>
                </a:lnTo>
                <a:lnTo>
                  <a:pt x="21600" y="5400"/>
                </a:lnTo>
                <a:lnTo>
                  <a:pt x="19232" y="5400"/>
                </a:lnTo>
                <a:lnTo>
                  <a:pt x="19232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DD7EE"/>
          </a:solidFill>
          <a:ln w="12700">
            <a:solidFill>
              <a:srgbClr val="8FAADC"/>
            </a:solidFill>
          </a:ln>
        </p:spPr>
        <p:txBody>
          <a:bodyPr lIns="34290" tIns="34290" rIns="34290" bIns="3429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874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Outline</a:t>
            </a:r>
          </a:p>
        </p:txBody>
      </p:sp>
      <p:grpSp>
        <p:nvGrpSpPr>
          <p:cNvPr id="1979" name="Freeform 6"/>
          <p:cNvGrpSpPr/>
          <p:nvPr/>
        </p:nvGrpSpPr>
        <p:grpSpPr>
          <a:xfrm>
            <a:off x="1828798" y="1148131"/>
            <a:ext cx="5486404" cy="954098"/>
            <a:chOff x="0" y="0"/>
            <a:chExt cx="5486403" cy="954096"/>
          </a:xfrm>
        </p:grpSpPr>
        <p:sp>
          <p:nvSpPr>
            <p:cNvPr id="1977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78" name="Overview of Task and Dataset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Overview of Task and Dataset </a:t>
              </a:r>
            </a:p>
          </p:txBody>
        </p:sp>
      </p:grpSp>
      <p:grpSp>
        <p:nvGrpSpPr>
          <p:cNvPr id="1982" name="Freeform 8"/>
          <p:cNvGrpSpPr/>
          <p:nvPr/>
        </p:nvGrpSpPr>
        <p:grpSpPr>
          <a:xfrm>
            <a:off x="1828798" y="2579278"/>
            <a:ext cx="5486404" cy="954098"/>
            <a:chOff x="0" y="0"/>
            <a:chExt cx="5486403" cy="954096"/>
          </a:xfrm>
        </p:grpSpPr>
        <p:sp>
          <p:nvSpPr>
            <p:cNvPr id="1980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81" name="Overview of Challenge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Overview of Challenge</a:t>
              </a:r>
            </a:p>
          </p:txBody>
        </p:sp>
      </p:grpSp>
      <p:grpSp>
        <p:nvGrpSpPr>
          <p:cNvPr id="1985" name="Freeform 10"/>
          <p:cNvGrpSpPr/>
          <p:nvPr/>
        </p:nvGrpSpPr>
        <p:grpSpPr>
          <a:xfrm>
            <a:off x="1828798" y="4010423"/>
            <a:ext cx="5486404" cy="954098"/>
            <a:chOff x="0" y="0"/>
            <a:chExt cx="5486403" cy="954096"/>
          </a:xfrm>
        </p:grpSpPr>
        <p:sp>
          <p:nvSpPr>
            <p:cNvPr id="1983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84" name="Winner Announcements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Winner Announcements</a:t>
              </a:r>
            </a:p>
          </p:txBody>
        </p:sp>
      </p:grpSp>
      <p:grpSp>
        <p:nvGrpSpPr>
          <p:cNvPr id="1988" name="Freeform 12"/>
          <p:cNvGrpSpPr/>
          <p:nvPr/>
        </p:nvGrpSpPr>
        <p:grpSpPr>
          <a:xfrm>
            <a:off x="1828798" y="5441570"/>
            <a:ext cx="5486404" cy="954098"/>
            <a:chOff x="0" y="0"/>
            <a:chExt cx="5486403" cy="954096"/>
          </a:xfrm>
        </p:grpSpPr>
        <p:sp>
          <p:nvSpPr>
            <p:cNvPr id="1986" name="Shape"/>
            <p:cNvSpPr/>
            <p:nvPr/>
          </p:nvSpPr>
          <p:spPr>
            <a:xfrm>
              <a:off x="-1" y="0"/>
              <a:ext cx="5486405" cy="954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"/>
                  </a:moveTo>
                  <a:cubicBezTo>
                    <a:pt x="0" y="967"/>
                    <a:pt x="168" y="0"/>
                    <a:pt x="376" y="0"/>
                  </a:cubicBezTo>
                  <a:lnTo>
                    <a:pt x="21224" y="0"/>
                  </a:lnTo>
                  <a:cubicBezTo>
                    <a:pt x="21432" y="0"/>
                    <a:pt x="21600" y="967"/>
                    <a:pt x="21600" y="2160"/>
                  </a:cubicBezTo>
                  <a:lnTo>
                    <a:pt x="21600" y="19440"/>
                  </a:lnTo>
                  <a:cubicBezTo>
                    <a:pt x="21600" y="20633"/>
                    <a:pt x="21432" y="21600"/>
                    <a:pt x="21224" y="21600"/>
                  </a:cubicBezTo>
                  <a:lnTo>
                    <a:pt x="376" y="21600"/>
                  </a:lnTo>
                  <a:cubicBezTo>
                    <a:pt x="168" y="21600"/>
                    <a:pt x="0" y="20633"/>
                    <a:pt x="0" y="19440"/>
                  </a:cubicBezTo>
                  <a:lnTo>
                    <a:pt x="0" y="216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1333500">
                <a:lnSpc>
                  <a:spcPct val="90000"/>
                </a:lnSpc>
                <a:spcBef>
                  <a:spcPts val="7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87" name="Analysis of Results"/>
            <p:cNvSpPr/>
            <p:nvPr/>
          </p:nvSpPr>
          <p:spPr>
            <a:xfrm>
              <a:off x="-1" y="112553"/>
              <a:ext cx="5486405" cy="728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44" tIns="142244" rIns="142244" bIns="142244" numCol="1" anchor="ctr">
              <a:spAutoFit/>
            </a:bodyPr>
            <a:lstStyle>
              <a:lvl1pPr algn="ctr" defTabSz="1333500">
                <a:lnSpc>
                  <a:spcPct val="90000"/>
                </a:lnSpc>
                <a:spcBef>
                  <a:spcPts val="1200"/>
                </a:spcBef>
                <a:defRPr sz="3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Analysis of Results</a:t>
              </a:r>
            </a:p>
          </p:txBody>
        </p:sp>
      </p:grpSp>
      <p:sp>
        <p:nvSpPr>
          <p:cNvPr id="1989" name="Rectangle 9"/>
          <p:cNvSpPr/>
          <p:nvPr/>
        </p:nvSpPr>
        <p:spPr>
          <a:xfrm>
            <a:off x="1454226" y="2137273"/>
            <a:ext cx="6235547" cy="4428781"/>
          </a:xfrm>
          <a:prstGeom prst="rect">
            <a:avLst/>
          </a:prstGeom>
          <a:solidFill>
            <a:srgbClr val="FFFFFF">
              <a:alpha val="80000"/>
            </a:srgbClr>
          </a:solidFill>
          <a:ln w="12700">
            <a:solidFill>
              <a:srgbClr val="FFFFFF"/>
            </a:solidFill>
          </a:ln>
        </p:spPr>
        <p:txBody>
          <a:bodyPr lIns="45719" rIns="45719" anchor="ctr"/>
          <a:lstStyle/>
          <a:p>
            <a:pPr algn="ctr">
              <a:spcBef>
                <a:spcPts val="1000"/>
              </a:spcBef>
              <a:defRPr sz="1200"/>
            </a:pPr>
            <a:endParaRPr/>
          </a:p>
        </p:txBody>
      </p:sp>
      <p:sp>
        <p:nvSpPr>
          <p:cNvPr id="1990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788576" y="6569176"/>
            <a:ext cx="203025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2169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models sensitive to subtle changes in images?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97496"/>
            <a:ext cx="7772400" cy="4903304"/>
          </a:xfrm>
        </p:spPr>
        <p:txBody>
          <a:bodyPr/>
          <a:lstStyle/>
          <a:p>
            <a:r>
              <a:rPr lang="en-US" dirty="0" smtClean="0"/>
              <a:t>Are predictions different for complementary images?</a:t>
            </a:r>
          </a:p>
          <a:p>
            <a:r>
              <a:rPr lang="en-US" dirty="0" smtClean="0"/>
              <a:t>Are predictions accurate for complementary images?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24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2169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Are predictions different for complementary images?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540326" y="1844964"/>
          <a:ext cx="8451273" cy="3798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95985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2169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Are predictions different for complementary images?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540326" y="1844964"/>
          <a:ext cx="8451273" cy="3798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V="1">
            <a:off x="1939834" y="2671354"/>
            <a:ext cx="6890657" cy="65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765962" y="1822056"/>
            <a:ext cx="705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45%</a:t>
            </a:r>
            <a:endParaRPr lang="en-US" sz="2000" b="1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1939834" y="2241528"/>
            <a:ext cx="7051766" cy="103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105EB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8134066" y="2251882"/>
            <a:ext cx="1" cy="4353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05EB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297275" y="1892553"/>
            <a:ext cx="198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105EB"/>
                </a:solidFill>
                <a:latin typeface="Calibri" panose="020F0502020204030204" pitchFamily="34" charset="0"/>
              </a:rPr>
              <a:t>+16.5% absolute</a:t>
            </a:r>
          </a:p>
        </p:txBody>
      </p:sp>
    </p:spTree>
    <p:extLst>
      <p:ext uri="{BB962C8B-B14F-4D97-AF65-F5344CB8AC3E}">
        <p14:creationId xmlns:p14="http://schemas.microsoft.com/office/powerpoint/2010/main" val="271079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2169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Are predictions </a:t>
            </a:r>
            <a:r>
              <a:rPr lang="en-US" dirty="0" smtClean="0"/>
              <a:t>accurate </a:t>
            </a:r>
            <a:r>
              <a:rPr lang="en-US" dirty="0"/>
              <a:t>for complementary </a:t>
            </a:r>
            <a:r>
              <a:rPr lang="en-US" dirty="0" smtClean="0"/>
              <a:t>images?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85530" y="1722784"/>
          <a:ext cx="8806070" cy="467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79365" y="1849265"/>
            <a:ext cx="21296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17-19% drop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33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2169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Are predictions </a:t>
            </a:r>
            <a:r>
              <a:rPr lang="en-US" dirty="0" smtClean="0"/>
              <a:t>accurate </a:t>
            </a:r>
            <a:r>
              <a:rPr lang="en-US" dirty="0"/>
              <a:t>for complementary </a:t>
            </a:r>
            <a:r>
              <a:rPr lang="en-US" dirty="0" smtClean="0"/>
              <a:t>images?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85530" y="1722784"/>
          <a:ext cx="8806070" cy="467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060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2169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Are predictions </a:t>
            </a:r>
            <a:r>
              <a:rPr lang="en-US" dirty="0" smtClean="0"/>
              <a:t>accurate </a:t>
            </a:r>
            <a:r>
              <a:rPr lang="en-US" dirty="0"/>
              <a:t>for complementary </a:t>
            </a:r>
            <a:r>
              <a:rPr lang="en-US" dirty="0" smtClean="0"/>
              <a:t>images?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85530" y="1722784"/>
          <a:ext cx="8806070" cy="467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7086600" y="3259015"/>
            <a:ext cx="252046" cy="84210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366387" y="3259015"/>
            <a:ext cx="614516" cy="84210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918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2169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Are predictions </a:t>
            </a:r>
            <a:r>
              <a:rPr lang="en-US" dirty="0" smtClean="0"/>
              <a:t>accurate </a:t>
            </a:r>
            <a:r>
              <a:rPr lang="en-US" dirty="0"/>
              <a:t>for complementary </a:t>
            </a:r>
            <a:r>
              <a:rPr lang="en-US" dirty="0" smtClean="0"/>
              <a:t>images?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85530" y="1722784"/>
          <a:ext cx="8806070" cy="4678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2" name="Straight Connector 11"/>
          <p:cNvCxnSpPr/>
          <p:nvPr/>
        </p:nvCxnSpPr>
        <p:spPr bwMode="auto">
          <a:xfrm flipV="1">
            <a:off x="1547446" y="3962401"/>
            <a:ext cx="7244862" cy="2344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281603" y="2807173"/>
            <a:ext cx="88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32.4</a:t>
            </a:r>
            <a:endParaRPr lang="en-US" b="1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1641231" y="3371383"/>
            <a:ext cx="7151077" cy="5266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5577840" y="3414324"/>
            <a:ext cx="596" cy="5845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809339" y="2776395"/>
            <a:ext cx="1982969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+10.8% absolute</a:t>
            </a:r>
          </a:p>
        </p:txBody>
      </p:sp>
    </p:spTree>
    <p:extLst>
      <p:ext uri="{BB962C8B-B14F-4D97-AF65-F5344CB8AC3E}">
        <p14:creationId xmlns:p14="http://schemas.microsoft.com/office/powerpoint/2010/main" val="98666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models driven by priors?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00" dirty="0" smtClean="0"/>
              <a:t>Only consider those questions whose answers are not popular (given the question type) in training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1-Prior: Test answers are not the top-1 most common in training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2-Prior: Test answer are not the top-2 most common in training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82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models driven by priors?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914400"/>
          <a:ext cx="9143999" cy="606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" y="1504709"/>
          <a:ext cx="9144000" cy="456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86600" y="1353978"/>
            <a:ext cx="1742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4-6% drop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0" y="1250067"/>
          <a:ext cx="8837270" cy="4896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1982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models driven by priors?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914400"/>
          <a:ext cx="9143999" cy="606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" y="1504709"/>
          <a:ext cx="9144000" cy="456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0" y="1250067"/>
          <a:ext cx="8837270" cy="4896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10"/>
          <p:cNvSpPr/>
          <p:nvPr/>
        </p:nvSpPr>
        <p:spPr bwMode="auto">
          <a:xfrm>
            <a:off x="3994952" y="1939636"/>
            <a:ext cx="258393" cy="19221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62376" y="1997242"/>
            <a:ext cx="625648" cy="186454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526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VQA Task</a:t>
            </a:r>
          </a:p>
        </p:txBody>
      </p:sp>
      <p:pic>
        <p:nvPicPr>
          <p:cNvPr id="199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67" y="1530700"/>
            <a:ext cx="3131562" cy="2016004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1996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788576" y="6569176"/>
            <a:ext cx="203025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models driven by priors?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914400"/>
          <a:ext cx="9143999" cy="606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" y="1504709"/>
          <a:ext cx="9144000" cy="456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086600" y="1716743"/>
            <a:ext cx="21296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14-16% drop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127000" y="1504708"/>
          <a:ext cx="8674100" cy="4777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79051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models driven by priors?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914400"/>
          <a:ext cx="9143999" cy="606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" y="1504709"/>
          <a:ext cx="9144000" cy="456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127000" y="1504708"/>
          <a:ext cx="8674100" cy="4777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2640562" y="3094457"/>
            <a:ext cx="251928" cy="9259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912776" y="3163076"/>
            <a:ext cx="625151" cy="84799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071775" y="3396343"/>
            <a:ext cx="251928" cy="6273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354356" y="3480318"/>
            <a:ext cx="625151" cy="5307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0199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models compositional?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600" dirty="0" smtClean="0"/>
              <a:t>Only consider those questions which are compositionally novel: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QA pair is not seen in training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Constituting concepts seen in training</a:t>
            </a:r>
          </a:p>
        </p:txBody>
      </p:sp>
    </p:spTree>
    <p:extLst>
      <p:ext uri="{BB962C8B-B14F-4D97-AF65-F5344CB8AC3E}">
        <p14:creationId xmlns:p14="http://schemas.microsoft.com/office/powerpoint/2010/main" val="11542515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models compositional?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87" y="1198475"/>
            <a:ext cx="7001626" cy="5202325"/>
          </a:xfrm>
        </p:spPr>
      </p:pic>
      <p:sp>
        <p:nvSpPr>
          <p:cNvPr id="5" name="Rectangle 4"/>
          <p:cNvSpPr/>
          <p:nvPr/>
        </p:nvSpPr>
        <p:spPr bwMode="auto">
          <a:xfrm>
            <a:off x="4784035" y="4072154"/>
            <a:ext cx="3674165" cy="24649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192696" y="1431235"/>
            <a:ext cx="2849217" cy="236840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982817" y="1431235"/>
            <a:ext cx="3089996" cy="236840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5104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models compositional?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324678" y="1461052"/>
          <a:ext cx="8494644" cy="4661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61946" y="1461052"/>
            <a:ext cx="21296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11-13% drop</a:t>
            </a:r>
            <a:endParaRPr lang="en-US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7628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 models compositional?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324678" y="1461052"/>
          <a:ext cx="8494644" cy="4661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2769705" y="3021495"/>
            <a:ext cx="304800" cy="83488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087218" y="3021494"/>
            <a:ext cx="589722" cy="83488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606209" y="3308075"/>
            <a:ext cx="311426" cy="54830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161183" y="3308075"/>
            <a:ext cx="2405269" cy="54830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0321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Title 1"/>
          <p:cNvSpPr>
            <a:spLocks noGrp="1"/>
          </p:cNvSpPr>
          <p:nvPr>
            <p:ph type="title"/>
          </p:nvPr>
        </p:nvSpPr>
        <p:spPr>
          <a:xfrm>
            <a:off x="685800" y="85540"/>
            <a:ext cx="7772400" cy="6858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dirty="0"/>
              <a:t>Success Cases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3230" y="821344"/>
            <a:ext cx="4145210" cy="2603402"/>
            <a:chOff x="343230" y="821344"/>
            <a:chExt cx="4145210" cy="2603402"/>
          </a:xfrm>
        </p:grpSpPr>
        <p:sp>
          <p:nvSpPr>
            <p:cNvPr id="2747" name="TextBox 4"/>
            <p:cNvSpPr/>
            <p:nvPr/>
          </p:nvSpPr>
          <p:spPr>
            <a:xfrm>
              <a:off x="343230" y="1137130"/>
              <a:ext cx="195705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rainy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rainy</a:t>
              </a:r>
              <a:endParaRPr b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4"/>
            <p:cNvSpPr/>
            <p:nvPr/>
          </p:nvSpPr>
          <p:spPr>
            <a:xfrm>
              <a:off x="1016910" y="821344"/>
              <a:ext cx="3471530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Q: </a:t>
              </a:r>
              <a:r>
                <a:rPr lang="en-US" sz="2000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How </a:t>
              </a:r>
              <a:r>
                <a:rPr sz="2000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is </a:t>
              </a:r>
              <a:r>
                <a:rPr sz="2000" b="0" dirty="0">
                  <a:latin typeface="Calibri" panose="020F0502020204030204" pitchFamily="34" charset="0"/>
                  <a:cs typeface="Calibri" panose="020F0502020204030204" pitchFamily="34" charset="0"/>
                </a:rPr>
                <a:t>the </a:t>
              </a:r>
              <a:r>
                <a:rPr lang="en-US" sz="2000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weather</a:t>
              </a:r>
              <a:r>
                <a:rPr sz="2000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sz="20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4"/>
            <p:cNvSpPr/>
            <p:nvPr/>
          </p:nvSpPr>
          <p:spPr>
            <a:xfrm>
              <a:off x="2444895" y="1130941"/>
              <a:ext cx="195705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sunny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sunny</a:t>
              </a:r>
              <a:endParaRPr b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176" y="1760318"/>
              <a:ext cx="1115167" cy="166442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6260" y="1783461"/>
              <a:ext cx="1929100" cy="14468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920794" y="821344"/>
            <a:ext cx="4070806" cy="2350967"/>
            <a:chOff x="4920794" y="821344"/>
            <a:chExt cx="4070806" cy="2350967"/>
          </a:xfrm>
        </p:grpSpPr>
        <p:sp>
          <p:nvSpPr>
            <p:cNvPr id="16" name="TextBox 4"/>
            <p:cNvSpPr/>
            <p:nvPr/>
          </p:nvSpPr>
          <p:spPr>
            <a:xfrm>
              <a:off x="4958277" y="1133970"/>
              <a:ext cx="195705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no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</a:t>
              </a:r>
              <a:endParaRPr b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4"/>
            <p:cNvSpPr/>
            <p:nvPr/>
          </p:nvSpPr>
          <p:spPr>
            <a:xfrm>
              <a:off x="5233132" y="821344"/>
              <a:ext cx="3471530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sz="2000" dirty="0">
                  <a:latin typeface="Calibri" panose="020F0502020204030204" pitchFamily="34" charset="0"/>
                  <a:cs typeface="Calibri" panose="020F0502020204030204" pitchFamily="34" charset="0"/>
                </a:rPr>
                <a:t>Q: </a:t>
              </a:r>
              <a:r>
                <a:rPr lang="en-US" sz="2000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Is there anyone in this room</a:t>
              </a:r>
              <a:r>
                <a:rPr sz="2000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sz="20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4"/>
            <p:cNvSpPr/>
            <p:nvPr/>
          </p:nvSpPr>
          <p:spPr>
            <a:xfrm>
              <a:off x="7034542" y="1127781"/>
              <a:ext cx="195705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yes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yes</a:t>
              </a:r>
              <a:endParaRPr b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0794" y="1778412"/>
              <a:ext cx="1858532" cy="13938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22459" y="1783461"/>
              <a:ext cx="1851799" cy="138885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79298" y="3818817"/>
            <a:ext cx="4233170" cy="2249987"/>
            <a:chOff x="179298" y="3818817"/>
            <a:chExt cx="4233170" cy="2249987"/>
          </a:xfrm>
        </p:grpSpPr>
        <p:sp>
          <p:nvSpPr>
            <p:cNvPr id="23" name="TextBox 4"/>
            <p:cNvSpPr/>
            <p:nvPr/>
          </p:nvSpPr>
          <p:spPr>
            <a:xfrm>
              <a:off x="267258" y="4134603"/>
              <a:ext cx="195705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yes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yes</a:t>
              </a:r>
              <a:endParaRPr b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4"/>
            <p:cNvSpPr/>
            <p:nvPr/>
          </p:nvSpPr>
          <p:spPr>
            <a:xfrm>
              <a:off x="940938" y="3818817"/>
              <a:ext cx="3471530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sz="2000" dirty="0">
                  <a:latin typeface="Calibri" panose="020F0502020204030204" pitchFamily="34" charset="0"/>
                  <a:cs typeface="Calibri" panose="020F0502020204030204" pitchFamily="34" charset="0"/>
                </a:rPr>
                <a:t>Q: </a:t>
              </a:r>
              <a:r>
                <a:rPr lang="en-US" sz="2000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Is sky bright</a:t>
              </a:r>
              <a:r>
                <a:rPr sz="2000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sz="20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4"/>
            <p:cNvSpPr/>
            <p:nvPr/>
          </p:nvSpPr>
          <p:spPr>
            <a:xfrm>
              <a:off x="2368923" y="4128414"/>
              <a:ext cx="195705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no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no</a:t>
              </a:r>
              <a:endParaRPr b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9298" y="4776680"/>
              <a:ext cx="1932148" cy="12921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45065" y="4774268"/>
              <a:ext cx="1958635" cy="129453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840935" y="3816753"/>
            <a:ext cx="4121013" cy="2252050"/>
            <a:chOff x="4840935" y="3816753"/>
            <a:chExt cx="4121013" cy="2252050"/>
          </a:xfrm>
        </p:grpSpPr>
        <p:sp>
          <p:nvSpPr>
            <p:cNvPr id="28" name="TextBox 4"/>
            <p:cNvSpPr/>
            <p:nvPr/>
          </p:nvSpPr>
          <p:spPr>
            <a:xfrm>
              <a:off x="4840935" y="4129379"/>
              <a:ext cx="195705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cow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cow</a:t>
              </a:r>
              <a:endParaRPr b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4"/>
            <p:cNvSpPr/>
            <p:nvPr/>
          </p:nvSpPr>
          <p:spPr>
            <a:xfrm>
              <a:off x="5115790" y="3816753"/>
              <a:ext cx="3758468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sz="2000" dirty="0">
                  <a:latin typeface="Calibri" panose="020F0502020204030204" pitchFamily="34" charset="0"/>
                  <a:cs typeface="Calibri" panose="020F0502020204030204" pitchFamily="34" charset="0"/>
                </a:rPr>
                <a:t>Q: </a:t>
              </a:r>
              <a:r>
                <a:rPr lang="en-US" sz="2000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What kind of animal is shown</a:t>
              </a:r>
              <a:r>
                <a:rPr sz="2000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sz="20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4"/>
            <p:cNvSpPr/>
            <p:nvPr/>
          </p:nvSpPr>
          <p:spPr>
            <a:xfrm>
              <a:off x="6879099" y="4123190"/>
              <a:ext cx="2082849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elephant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elephant</a:t>
              </a:r>
              <a:endParaRPr b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41552" y="4776680"/>
              <a:ext cx="1722831" cy="129212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49914" y="4769521"/>
              <a:ext cx="1941218" cy="1292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16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Title 1"/>
          <p:cNvSpPr>
            <a:spLocks noGrp="1"/>
          </p:cNvSpPr>
          <p:nvPr>
            <p:ph type="title"/>
          </p:nvPr>
        </p:nvSpPr>
        <p:spPr>
          <a:xfrm>
            <a:off x="685800" y="85540"/>
            <a:ext cx="7772400" cy="68580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Failure</a:t>
            </a:r>
            <a:r>
              <a:rPr dirty="0" smtClean="0"/>
              <a:t> </a:t>
            </a:r>
            <a:r>
              <a:rPr dirty="0"/>
              <a:t>Cases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9298" y="821344"/>
            <a:ext cx="4513167" cy="2341159"/>
            <a:chOff x="179298" y="821344"/>
            <a:chExt cx="4513167" cy="2341159"/>
          </a:xfrm>
        </p:grpSpPr>
        <p:sp>
          <p:nvSpPr>
            <p:cNvPr id="2747" name="TextBox 4"/>
            <p:cNvSpPr/>
            <p:nvPr/>
          </p:nvSpPr>
          <p:spPr>
            <a:xfrm>
              <a:off x="179298" y="1137130"/>
              <a:ext cx="2391624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swimming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swimming</a:t>
              </a:r>
              <a:endParaRPr b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4"/>
            <p:cNvSpPr/>
            <p:nvPr/>
          </p:nvSpPr>
          <p:spPr>
            <a:xfrm>
              <a:off x="1016910" y="821344"/>
              <a:ext cx="3471530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Q: </a:t>
              </a:r>
              <a:r>
                <a:rPr b="0" dirty="0">
                  <a:latin typeface="Calibri" panose="020F0502020204030204" pitchFamily="34" charset="0"/>
                  <a:cs typeface="Calibri" panose="020F0502020204030204" pitchFamily="34" charset="0"/>
                </a:rPr>
                <a:t>What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are the bears doing</a:t>
              </a:r>
              <a:r>
                <a:rPr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4"/>
            <p:cNvSpPr/>
            <p:nvPr/>
          </p:nvSpPr>
          <p:spPr>
            <a:xfrm>
              <a:off x="2444895" y="1130941"/>
              <a:ext cx="2247570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watching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</a:t>
              </a: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A:</a:t>
              </a:r>
              <a:r>
                <a:rPr lang="en-US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playing</a:t>
              </a:r>
              <a:endParaRPr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680" y="1785224"/>
              <a:ext cx="2059483" cy="137727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8571" y="1774112"/>
              <a:ext cx="2076098" cy="1388391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8899" y="3856918"/>
            <a:ext cx="5026891" cy="2289299"/>
            <a:chOff x="88899" y="3856918"/>
            <a:chExt cx="5026891" cy="2289299"/>
          </a:xfrm>
        </p:grpSpPr>
        <p:sp>
          <p:nvSpPr>
            <p:cNvPr id="23" name="TextBox 4"/>
            <p:cNvSpPr/>
            <p:nvPr/>
          </p:nvSpPr>
          <p:spPr>
            <a:xfrm>
              <a:off x="267258" y="4134603"/>
              <a:ext cx="195705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b="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4"/>
            <p:cNvSpPr/>
            <p:nvPr/>
          </p:nvSpPr>
          <p:spPr>
            <a:xfrm>
              <a:off x="88899" y="3856918"/>
              <a:ext cx="5026891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Q: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How many animals have their head bent down</a:t>
              </a:r>
              <a:r>
                <a:rPr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4"/>
            <p:cNvSpPr/>
            <p:nvPr/>
          </p:nvSpPr>
          <p:spPr>
            <a:xfrm>
              <a:off x="2368923" y="4128414"/>
              <a:ext cx="195705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152" y="4753710"/>
              <a:ext cx="1856674" cy="139250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4748" y="4753711"/>
              <a:ext cx="1856674" cy="139250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5175806" y="821344"/>
            <a:ext cx="3815794" cy="2518838"/>
            <a:chOff x="5175806" y="821344"/>
            <a:chExt cx="3815794" cy="2518838"/>
          </a:xfrm>
        </p:grpSpPr>
        <p:sp>
          <p:nvSpPr>
            <p:cNvPr id="16" name="TextBox 4"/>
            <p:cNvSpPr/>
            <p:nvPr/>
          </p:nvSpPr>
          <p:spPr>
            <a:xfrm>
              <a:off x="5199577" y="1133970"/>
              <a:ext cx="195705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4"/>
            <p:cNvSpPr/>
            <p:nvPr/>
          </p:nvSpPr>
          <p:spPr>
            <a:xfrm>
              <a:off x="5233132" y="821344"/>
              <a:ext cx="3471530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Q: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What number is on the tent</a:t>
              </a:r>
              <a:r>
                <a:rPr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4"/>
            <p:cNvSpPr/>
            <p:nvPr/>
          </p:nvSpPr>
          <p:spPr>
            <a:xfrm>
              <a:off x="7034542" y="1127781"/>
              <a:ext cx="195705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33</a:t>
              </a:r>
              <a:endParaRPr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b="27716"/>
            <a:stretch/>
          </p:blipFill>
          <p:spPr>
            <a:xfrm>
              <a:off x="5175806" y="1745387"/>
              <a:ext cx="1654711" cy="159479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/>
            <a:srcRect b="30573"/>
            <a:stretch/>
          </p:blipFill>
          <p:spPr>
            <a:xfrm>
              <a:off x="7026986" y="1745387"/>
              <a:ext cx="1681572" cy="155661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071104" y="3816753"/>
            <a:ext cx="4203377" cy="2244892"/>
            <a:chOff x="5071104" y="3816753"/>
            <a:chExt cx="4203377" cy="2244892"/>
          </a:xfrm>
        </p:grpSpPr>
        <p:sp>
          <p:nvSpPr>
            <p:cNvPr id="28" name="TextBox 4"/>
            <p:cNvSpPr/>
            <p:nvPr/>
          </p:nvSpPr>
          <p:spPr>
            <a:xfrm>
              <a:off x="5153468" y="4129379"/>
              <a:ext cx="1957058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happy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up</a:t>
              </a:r>
              <a:endParaRPr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4"/>
            <p:cNvSpPr/>
            <p:nvPr/>
          </p:nvSpPr>
          <p:spPr>
            <a:xfrm>
              <a:off x="5301323" y="3816753"/>
              <a:ext cx="3471530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Q:</a:t>
              </a:r>
              <a:r>
                <a:rPr lang="en-US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How is the man looking</a:t>
              </a:r>
              <a:r>
                <a:rPr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4"/>
            <p:cNvSpPr/>
            <p:nvPr/>
          </p:nvSpPr>
          <p:spPr>
            <a:xfrm>
              <a:off x="7191632" y="4123190"/>
              <a:ext cx="2082849" cy="646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GT </a:t>
              </a: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A: </a:t>
              </a:r>
              <a:r>
                <a:rPr lang="en-US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serious</a:t>
              </a:r>
              <a:endParaRPr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 b="1">
                  <a:latin typeface="+mj-lt"/>
                  <a:ea typeface="+mj-ea"/>
                  <a:cs typeface="+mj-cs"/>
                  <a:sym typeface="Calibri"/>
                </a:defRPr>
              </a:pPr>
              <a:r>
                <a:rPr dirty="0">
                  <a:latin typeface="Calibri" panose="020F0502020204030204" pitchFamily="34" charset="0"/>
                  <a:cs typeface="Calibri" panose="020F0502020204030204" pitchFamily="34" charset="0"/>
                </a:rPr>
                <a:t>Machine A: </a:t>
              </a:r>
              <a:r>
                <a:rPr lang="en-US" b="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up</a:t>
              </a:r>
              <a:endParaRPr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71104" y="4776571"/>
              <a:ext cx="1935170" cy="128507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10526" y="4777003"/>
              <a:ext cx="1939082" cy="12846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32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729"/>
            <a:ext cx="8229600" cy="1143000"/>
          </a:xfrm>
        </p:spPr>
        <p:txBody>
          <a:bodyPr/>
          <a:lstStyle/>
          <a:p>
            <a:r>
              <a:rPr lang="en-US" dirty="0" smtClean="0"/>
              <a:t>Trends on VQA v1.0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5112"/>
            <a:ext cx="2133600" cy="365124"/>
          </a:xfrm>
          <a:prstGeom prst="rect">
            <a:avLst/>
          </a:prstGeom>
        </p:spPr>
        <p:txBody>
          <a:bodyPr/>
          <a:lstStyle/>
          <a:p>
            <a:fld id="{9A0204A8-AFB4-894B-B7A1-210E55B1E886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2080" b="46063"/>
          <a:stretch/>
        </p:blipFill>
        <p:spPr>
          <a:xfrm>
            <a:off x="3346768" y="1728018"/>
            <a:ext cx="4381846" cy="273652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928810" y="2453610"/>
            <a:ext cx="846606" cy="1905091"/>
            <a:chOff x="5344196" y="1918321"/>
            <a:chExt cx="846606" cy="1905091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397108" y="1918321"/>
              <a:ext cx="0" cy="190509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344196" y="2696170"/>
              <a:ext cx="8466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0.15%</a:t>
              </a:r>
              <a:endParaRPr lang="en-US" sz="20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33641" y="2453610"/>
            <a:ext cx="846606" cy="1905091"/>
            <a:chOff x="6449027" y="1918321"/>
            <a:chExt cx="846606" cy="1905091"/>
          </a:xfrm>
        </p:grpSpPr>
        <p:sp>
          <p:nvSpPr>
            <p:cNvPr id="13" name="TextBox 12"/>
            <p:cNvSpPr txBox="1"/>
            <p:nvPr/>
          </p:nvSpPr>
          <p:spPr>
            <a:xfrm>
              <a:off x="6449027" y="2696170"/>
              <a:ext cx="8466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1.51%</a:t>
              </a:r>
              <a:endParaRPr lang="en-US" sz="20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482372" y="1918321"/>
              <a:ext cx="0" cy="190509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297211" y="2453610"/>
            <a:ext cx="846606" cy="1905091"/>
            <a:chOff x="7712597" y="1918321"/>
            <a:chExt cx="846606" cy="1905091"/>
          </a:xfrm>
        </p:grpSpPr>
        <p:sp>
          <p:nvSpPr>
            <p:cNvPr id="15" name="TextBox 14"/>
            <p:cNvSpPr txBox="1"/>
            <p:nvPr/>
          </p:nvSpPr>
          <p:spPr>
            <a:xfrm>
              <a:off x="7712597" y="2696170"/>
              <a:ext cx="8466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7.03%</a:t>
              </a:r>
              <a:endParaRPr lang="en-US" sz="20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7733264" y="1918321"/>
              <a:ext cx="0" cy="190509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7250190" y="2453610"/>
            <a:ext cx="846606" cy="1905091"/>
            <a:chOff x="5344196" y="1918321"/>
            <a:chExt cx="846606" cy="1905091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5397108" y="1918321"/>
              <a:ext cx="0" cy="190509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344196" y="2696170"/>
              <a:ext cx="8466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3.5</a:t>
              </a:r>
            </a:p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%</a:t>
              </a:r>
              <a:endParaRPr lang="en-US" sz="20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r="76420" b="46063"/>
          <a:stretch/>
        </p:blipFill>
        <p:spPr>
          <a:xfrm>
            <a:off x="1203769" y="1728018"/>
            <a:ext cx="2156197" cy="27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3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729"/>
            <a:ext cx="8229600" cy="1143000"/>
          </a:xfrm>
        </p:spPr>
        <p:txBody>
          <a:bodyPr/>
          <a:lstStyle/>
          <a:p>
            <a:r>
              <a:rPr lang="en-US" dirty="0" smtClean="0"/>
              <a:t>Trends on VQA v2.0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15112"/>
            <a:ext cx="2133600" cy="365124"/>
          </a:xfrm>
          <a:prstGeom prst="rect">
            <a:avLst/>
          </a:prstGeom>
        </p:spPr>
        <p:txBody>
          <a:bodyPr/>
          <a:lstStyle/>
          <a:p>
            <a:fld id="{9A0204A8-AFB4-894B-B7A1-210E55B1E886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546" y="1732930"/>
            <a:ext cx="4536430" cy="275152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928809" y="2453610"/>
            <a:ext cx="912011" cy="1905091"/>
            <a:chOff x="5344195" y="1918321"/>
            <a:chExt cx="912011" cy="1905091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397108" y="1918321"/>
              <a:ext cx="0" cy="190509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344195" y="2696170"/>
              <a:ext cx="912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3.47</a:t>
              </a:r>
            </a:p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%</a:t>
              </a:r>
              <a:endParaRPr lang="en-US" sz="2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33640" y="2453610"/>
            <a:ext cx="909959" cy="1905091"/>
            <a:chOff x="6449026" y="1918321"/>
            <a:chExt cx="909959" cy="1905091"/>
          </a:xfrm>
        </p:grpSpPr>
        <p:sp>
          <p:nvSpPr>
            <p:cNvPr id="13" name="TextBox 12"/>
            <p:cNvSpPr txBox="1"/>
            <p:nvPr/>
          </p:nvSpPr>
          <p:spPr>
            <a:xfrm>
              <a:off x="6449026" y="2696170"/>
              <a:ext cx="90995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3.19</a:t>
              </a:r>
            </a:p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%</a:t>
              </a:r>
              <a:endParaRPr lang="en-US" sz="2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482372" y="1918321"/>
              <a:ext cx="0" cy="190509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297210" y="2453610"/>
            <a:ext cx="952980" cy="1905091"/>
            <a:chOff x="7712596" y="1918321"/>
            <a:chExt cx="952980" cy="1905091"/>
          </a:xfrm>
        </p:grpSpPr>
        <p:sp>
          <p:nvSpPr>
            <p:cNvPr id="15" name="TextBox 14"/>
            <p:cNvSpPr txBox="1"/>
            <p:nvPr/>
          </p:nvSpPr>
          <p:spPr>
            <a:xfrm>
              <a:off x="7712596" y="2696170"/>
              <a:ext cx="9529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0.75</a:t>
              </a:r>
            </a:p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%</a:t>
              </a:r>
              <a:endParaRPr lang="en-US" sz="2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7733264" y="1918321"/>
              <a:ext cx="0" cy="190509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7250190" y="2453610"/>
            <a:ext cx="846606" cy="1905091"/>
            <a:chOff x="5344196" y="1918321"/>
            <a:chExt cx="846606" cy="1905091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5397108" y="1918321"/>
              <a:ext cx="0" cy="1905091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344196" y="2696170"/>
              <a:ext cx="8466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1.38</a:t>
              </a:r>
            </a:p>
            <a:p>
              <a:pPr hangingPunct="0"/>
              <a:r>
                <a:rPr lang="en-US" sz="20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%</a:t>
              </a:r>
              <a:endParaRPr lang="en-US" sz="20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96" y="1747474"/>
            <a:ext cx="2419350" cy="261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64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VQA Task</a:t>
            </a:r>
          </a:p>
        </p:txBody>
      </p:sp>
      <p:pic>
        <p:nvPicPr>
          <p:cNvPr id="200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67" y="1530700"/>
            <a:ext cx="3131562" cy="2016004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2002" name="TextBox 24"/>
          <p:cNvSpPr/>
          <p:nvPr/>
        </p:nvSpPr>
        <p:spPr>
          <a:xfrm>
            <a:off x="304833" y="4793977"/>
            <a:ext cx="3131630" cy="77724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What is the mustache made of?</a:t>
            </a:r>
          </a:p>
        </p:txBody>
      </p:sp>
      <p:sp>
        <p:nvSpPr>
          <p:cNvPr id="2003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788576" y="6569176"/>
            <a:ext cx="203025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Statistical Significance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0" y="914400"/>
          <a:ext cx="9143999" cy="6061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" y="1504709"/>
          <a:ext cx="9144000" cy="456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0" y="1386327"/>
          <a:ext cx="9143999" cy="5145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Connector 9"/>
          <p:cNvCxnSpPr/>
          <p:nvPr/>
        </p:nvCxnSpPr>
        <p:spPr bwMode="auto">
          <a:xfrm flipV="1">
            <a:off x="1214720" y="1786829"/>
            <a:ext cx="7776880" cy="1115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105EB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8809374" y="1807911"/>
            <a:ext cx="0" cy="159751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105EB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1574157" y="1905213"/>
            <a:ext cx="7054028" cy="3019876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7026" y="2351961"/>
            <a:ext cx="198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3105EB"/>
                </a:solidFill>
                <a:latin typeface="Calibri" panose="020F0502020204030204" pitchFamily="34" charset="0"/>
              </a:rPr>
              <a:t>+6.67% absolute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222945" y="3384341"/>
            <a:ext cx="776865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3105EB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714972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83945"/>
            <a:ext cx="7886700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Thanks!</a:t>
            </a:r>
          </a:p>
          <a:p>
            <a:pPr algn="ctr"/>
            <a:endParaRPr lang="en-US" sz="4000" dirty="0"/>
          </a:p>
          <a:p>
            <a:pPr marL="0" indent="0" algn="ctr">
              <a:buNone/>
            </a:pPr>
            <a:r>
              <a:rPr lang="en-US" sz="4000" dirty="0" smtClean="0"/>
              <a:t>Questions?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5471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VQA Task</a:t>
            </a:r>
          </a:p>
        </p:txBody>
      </p:sp>
      <p:pic>
        <p:nvPicPr>
          <p:cNvPr id="200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67" y="1530700"/>
            <a:ext cx="3131562" cy="2016004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2009" name="TextBox 24"/>
          <p:cNvSpPr/>
          <p:nvPr/>
        </p:nvSpPr>
        <p:spPr>
          <a:xfrm>
            <a:off x="304833" y="4793977"/>
            <a:ext cx="3131630" cy="777241"/>
          </a:xfrm>
          <a:prstGeom prst="rect">
            <a:avLst/>
          </a:prstGeom>
          <a:ln w="25400">
            <a:solidFill>
              <a:srgbClr val="0000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2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What is the mustache made of?</a:t>
            </a:r>
          </a:p>
        </p:txBody>
      </p:sp>
      <p:sp>
        <p:nvSpPr>
          <p:cNvPr id="2016" name="Straight Arrow Connector 26"/>
          <p:cNvSpPr/>
          <p:nvPr/>
        </p:nvSpPr>
        <p:spPr>
          <a:xfrm>
            <a:off x="3481938" y="4355098"/>
            <a:ext cx="1142317" cy="800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50800">
            <a:solidFill>
              <a:srgbClr val="5B9BD5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2013" name="Rounded Rectangle 28"/>
          <p:cNvGrpSpPr/>
          <p:nvPr/>
        </p:nvGrpSpPr>
        <p:grpSpPr>
          <a:xfrm>
            <a:off x="4259153" y="3235911"/>
            <a:ext cx="2336846" cy="1112673"/>
            <a:chOff x="0" y="0"/>
            <a:chExt cx="2336844" cy="1112672"/>
          </a:xfrm>
        </p:grpSpPr>
        <p:sp>
          <p:nvSpPr>
            <p:cNvPr id="2011" name="Rounded Rectangle"/>
            <p:cNvSpPr/>
            <p:nvPr/>
          </p:nvSpPr>
          <p:spPr>
            <a:xfrm>
              <a:off x="0" y="0"/>
              <a:ext cx="2336845" cy="1112673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012" name="AI System"/>
            <p:cNvSpPr/>
            <p:nvPr/>
          </p:nvSpPr>
          <p:spPr>
            <a:xfrm>
              <a:off x="54315" y="320116"/>
              <a:ext cx="2228215" cy="472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6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AI System</a:t>
              </a:r>
            </a:p>
          </p:txBody>
        </p:sp>
      </p:grpSp>
      <p:sp>
        <p:nvSpPr>
          <p:cNvPr id="2017" name="Straight Arrow Connector 29"/>
          <p:cNvSpPr/>
          <p:nvPr/>
        </p:nvSpPr>
        <p:spPr>
          <a:xfrm>
            <a:off x="3454896" y="2524950"/>
            <a:ext cx="1212779" cy="694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7200" y="7200"/>
                  <a:pt x="14400" y="14400"/>
                  <a:pt x="21600" y="21600"/>
                </a:cubicBezTo>
              </a:path>
            </a:pathLst>
          </a:custGeom>
          <a:ln w="50800">
            <a:solidFill>
              <a:srgbClr val="5B9BD5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015" name="Slide Number Placeholder 2"/>
          <p:cNvSpPr>
            <a:spLocks noGrp="1"/>
          </p:cNvSpPr>
          <p:nvPr>
            <p:ph type="sldNum" sz="quarter" idx="2"/>
          </p:nvPr>
        </p:nvSpPr>
        <p:spPr>
          <a:xfrm>
            <a:off x="8788576" y="6569176"/>
            <a:ext cx="203025" cy="2888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_vqa">
  <a:themeElements>
    <a:clrScheme name="Theme_vq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eme_vq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eme_vq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eme_vqa">
  <a:themeElements>
    <a:clrScheme name="Theme_vq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eme_vq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eme_vq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1608</Words>
  <Application>Microsoft Office PowerPoint</Application>
  <PresentationFormat>On-screen Show (4:3)</PresentationFormat>
  <Paragraphs>506</Paragraphs>
  <Slides>81</Slides>
  <Notes>80</Notes>
  <HiddenSlides>1</HiddenSlides>
  <MMClips>48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9" baseType="lpstr">
      <vt:lpstr>ＭＳ Ｐゴシック</vt:lpstr>
      <vt:lpstr>Arial</vt:lpstr>
      <vt:lpstr>Calibri</vt:lpstr>
      <vt:lpstr>Helvetica</vt:lpstr>
      <vt:lpstr>Helvetica Light</vt:lpstr>
      <vt:lpstr>Helvetica Neue</vt:lpstr>
      <vt:lpstr>Trebuchet MS</vt:lpstr>
      <vt:lpstr>Theme_vqa</vt:lpstr>
      <vt:lpstr>PowerPoint Presentation</vt:lpstr>
      <vt:lpstr>Outline</vt:lpstr>
      <vt:lpstr>Outline</vt:lpstr>
      <vt:lpstr>Outline</vt:lpstr>
      <vt:lpstr>Outline</vt:lpstr>
      <vt:lpstr>Outline</vt:lpstr>
      <vt:lpstr>VQA Task</vt:lpstr>
      <vt:lpstr>VQA Task</vt:lpstr>
      <vt:lpstr>VQA Task</vt:lpstr>
      <vt:lpstr>VQA Task</vt:lpstr>
      <vt:lpstr>VQA v1.0 Dataset</vt:lpstr>
      <vt:lpstr>PowerPoint Presentation</vt:lpstr>
      <vt:lpstr>Accuracy Metric</vt:lpstr>
      <vt:lpstr>The Curse of Language Priors </vt:lpstr>
      <vt:lpstr>PowerPoint Presentation</vt:lpstr>
      <vt:lpstr>PowerPoint Presentation</vt:lpstr>
      <vt:lpstr>PowerPoint Presentation</vt:lpstr>
      <vt:lpstr>Balancing the VQA dataset</vt:lpstr>
      <vt:lpstr>Balancing the VQA dataset</vt:lpstr>
      <vt:lpstr>Is the umbrella upside down?</vt:lpstr>
      <vt:lpstr>What color is the hydrant?</vt:lpstr>
      <vt:lpstr>Is there more hair on the man's head or face?</vt:lpstr>
      <vt:lpstr>How many pets are present?</vt:lpstr>
      <vt:lpstr>Answer Distribution - more balanced!</vt:lpstr>
      <vt:lpstr>PowerPoint Presentation</vt:lpstr>
      <vt:lpstr>PowerPoint Presentation</vt:lpstr>
      <vt:lpstr>PowerPoint Presentation</vt:lpstr>
      <vt:lpstr>PowerPoint Presentation</vt:lpstr>
      <vt:lpstr>Benchmarking SOTA VQA models</vt:lpstr>
      <vt:lpstr>Benchmarking SOTA VQA models</vt:lpstr>
      <vt:lpstr>Outline</vt:lpstr>
      <vt:lpstr>PowerPoint Presentation</vt:lpstr>
      <vt:lpstr>Dataset splits</vt:lpstr>
      <vt:lpstr>Dataset splits</vt:lpstr>
      <vt:lpstr>Dataset splits</vt:lpstr>
      <vt:lpstr>Real Image Challenges: Test Dataset</vt:lpstr>
      <vt:lpstr>Outline</vt:lpstr>
      <vt:lpstr>Challenge Stats</vt:lpstr>
      <vt:lpstr>Challenge Runner-Ups</vt:lpstr>
      <vt:lpstr>Challenge Runner-Ups</vt:lpstr>
      <vt:lpstr>Challenge Winner</vt:lpstr>
      <vt:lpstr>Outline</vt:lpstr>
      <vt:lpstr>Statistical Significance</vt:lpstr>
      <vt:lpstr>Statistical Significance</vt:lpstr>
      <vt:lpstr>Statistical Significance</vt:lpstr>
      <vt:lpstr>Statistical Significance</vt:lpstr>
      <vt:lpstr>Statistical Significance</vt:lpstr>
      <vt:lpstr>Statistical Significance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Difficult Questions with Rare Answers</vt:lpstr>
      <vt:lpstr>Difficult Questions with Rare Answers</vt:lpstr>
      <vt:lpstr>PowerPoint Presentation</vt:lpstr>
      <vt:lpstr>PowerPoint Presentation</vt:lpstr>
      <vt:lpstr>Answer Type Analyses</vt:lpstr>
      <vt:lpstr>Are models sensitive to subtle changes in images?</vt:lpstr>
      <vt:lpstr>Are models sensitive to subtle changes in images?</vt:lpstr>
      <vt:lpstr>Are predictions different for complementary images?</vt:lpstr>
      <vt:lpstr>Are predictions different for complementary images?</vt:lpstr>
      <vt:lpstr>Are predictions accurate for complementary images?</vt:lpstr>
      <vt:lpstr>Are predictions accurate for complementary images?</vt:lpstr>
      <vt:lpstr>Are predictions accurate for complementary images?</vt:lpstr>
      <vt:lpstr>Are predictions accurate for complementary images?</vt:lpstr>
      <vt:lpstr>Are models driven by priors?</vt:lpstr>
      <vt:lpstr>Are models driven by priors?</vt:lpstr>
      <vt:lpstr>Are models driven by priors?</vt:lpstr>
      <vt:lpstr>Are models driven by priors?</vt:lpstr>
      <vt:lpstr>Are models driven by priors?</vt:lpstr>
      <vt:lpstr>Are models compositional?</vt:lpstr>
      <vt:lpstr>Are models compositional?</vt:lpstr>
      <vt:lpstr>Are models compositional?</vt:lpstr>
      <vt:lpstr>Are models compositional?</vt:lpstr>
      <vt:lpstr>Success Cases</vt:lpstr>
      <vt:lpstr>Failure Cases</vt:lpstr>
      <vt:lpstr>Trends on VQA v1.0</vt:lpstr>
      <vt:lpstr>Trends on VQA v2.0</vt:lpstr>
      <vt:lpstr>Statistical Significance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Yash</cp:lastModifiedBy>
  <cp:revision>130</cp:revision>
  <dcterms:modified xsi:type="dcterms:W3CDTF">2017-08-07T00:36:33Z</dcterms:modified>
</cp:coreProperties>
</file>