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00" r:id="rId2"/>
    <p:sldId id="331" r:id="rId3"/>
    <p:sldId id="302" r:id="rId4"/>
    <p:sldId id="337" r:id="rId5"/>
    <p:sldId id="339" r:id="rId6"/>
    <p:sldId id="338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34" r:id="rId20"/>
    <p:sldId id="316" r:id="rId21"/>
    <p:sldId id="340" r:id="rId22"/>
    <p:sldId id="341" r:id="rId23"/>
    <p:sldId id="285" r:id="rId24"/>
    <p:sldId id="287" r:id="rId25"/>
    <p:sldId id="273" r:id="rId26"/>
    <p:sldId id="265" r:id="rId27"/>
    <p:sldId id="266" r:id="rId28"/>
    <p:sldId id="268" r:id="rId29"/>
    <p:sldId id="269" r:id="rId30"/>
    <p:sldId id="270" r:id="rId31"/>
    <p:sldId id="274" r:id="rId32"/>
    <p:sldId id="275" r:id="rId33"/>
    <p:sldId id="272" r:id="rId34"/>
    <p:sldId id="336" r:id="rId35"/>
    <p:sldId id="333" r:id="rId36"/>
    <p:sldId id="325" r:id="rId37"/>
    <p:sldId id="326" r:id="rId38"/>
    <p:sldId id="327" r:id="rId39"/>
    <p:sldId id="317" r:id="rId40"/>
    <p:sldId id="329" r:id="rId41"/>
    <p:sldId id="330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40"/>
    <p:restoredTop sz="96291"/>
  </p:normalViewPr>
  <p:slideViewPr>
    <p:cSldViewPr snapToGrid="0" snapToObjects="1">
      <p:cViewPr>
        <p:scale>
          <a:sx n="120" d="100"/>
          <a:sy n="120" d="100"/>
        </p:scale>
        <p:origin x="1128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559A7-3C29-F246-B7F2-E6529E9EFBB5}" type="datetimeFigureOut">
              <a:rPr lang="en-US" smtClean="0"/>
              <a:t>7/25/17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3AB22-8D31-204F-AF65-3ED55DBCA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7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4DB0-A420-374F-B259-0BE12F057D2A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90AC-FB7D-EA4A-B8F8-7D1B76132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6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4DB0-A420-374F-B259-0BE12F057D2A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90AC-FB7D-EA4A-B8F8-7D1B76132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0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4DB0-A420-374F-B259-0BE12F057D2A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90AC-FB7D-EA4A-B8F8-7D1B76132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7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4DB0-A420-374F-B259-0BE12F057D2A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90AC-FB7D-EA4A-B8F8-7D1B76132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31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4DB0-A420-374F-B259-0BE12F057D2A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90AC-FB7D-EA4A-B8F8-7D1B76132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1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4DB0-A420-374F-B259-0BE12F057D2A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90AC-FB7D-EA4A-B8F8-7D1B76132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2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4DB0-A420-374F-B259-0BE12F057D2A}" type="datetimeFigureOut">
              <a:rPr lang="en-US" smtClean="0"/>
              <a:t>7/25/17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90AC-FB7D-EA4A-B8F8-7D1B76132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1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4DB0-A420-374F-B259-0BE12F057D2A}" type="datetimeFigureOut">
              <a:rPr lang="en-US" smtClean="0"/>
              <a:t>7/25/17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90AC-FB7D-EA4A-B8F8-7D1B76132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9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4DB0-A420-374F-B259-0BE12F057D2A}" type="datetimeFigureOut">
              <a:rPr lang="en-US" smtClean="0"/>
              <a:t>7/25/17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90AC-FB7D-EA4A-B8F8-7D1B76132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15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4DB0-A420-374F-B259-0BE12F057D2A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90AC-FB7D-EA4A-B8F8-7D1B76132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8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4DB0-A420-374F-B259-0BE12F057D2A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90AC-FB7D-EA4A-B8F8-7D1B76132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8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34DB0-A420-374F-B259-0BE12F057D2A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390AC-FB7D-EA4A-B8F8-7D1B76132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find/cs/1/au:+Bahdanau_D/0/1/0/all/0/1" TargetMode="External"/><Relationship Id="rId4" Type="http://schemas.openxmlformats.org/officeDocument/2006/relationships/hyperlink" Target="https://arxiv.org/find/cs/1/au:+Sukhbaatar_S/0/1/0/all/0/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find/cs/1/au:+Bahdanau_D/0/1/0/all/0/1" TargetMode="External"/><Relationship Id="rId4" Type="http://schemas.openxmlformats.org/officeDocument/2006/relationships/hyperlink" Target="https://arxiv.org/find/cs/1/au:+Sukhbaatar_S/0/1/0/all/0/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67" y="593995"/>
            <a:ext cx="8729579" cy="268394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dirty="0"/>
              <a:t>Unifying QA, Dialog,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VQA </a:t>
            </a:r>
            <a:r>
              <a:rPr lang="en-US" dirty="0"/>
              <a:t>and Visual Dialog</a:t>
            </a:r>
            <a:r>
              <a:rPr lang="en-US" dirty="0">
                <a:solidFill>
                  <a:srgbClr val="C00000"/>
                </a:solidFill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367" y="4167846"/>
            <a:ext cx="8729579" cy="2529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sz="2600" b="1" dirty="0" smtClean="0">
                <a:solidFill>
                  <a:srgbClr val="0070C0"/>
                </a:solidFill>
              </a:rPr>
              <a:t>Jason Weston</a:t>
            </a:r>
            <a:endParaRPr lang="en-US" sz="26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</a:t>
            </a:r>
            <a:r>
              <a:rPr lang="en-US" b="1" dirty="0" smtClean="0"/>
              <a:t>                    </a:t>
            </a:r>
            <a:r>
              <a:rPr lang="en-US" b="1" dirty="0" smtClean="0"/>
              <a:t>    </a:t>
            </a:r>
            <a:r>
              <a:rPr lang="en-US" sz="2400" b="1" dirty="0" smtClean="0">
                <a:solidFill>
                  <a:srgbClr val="0070C0"/>
                </a:solidFill>
              </a:rPr>
              <a:t>Facebook </a:t>
            </a:r>
            <a:r>
              <a:rPr lang="en-US" sz="2400" b="1" dirty="0" smtClean="0">
                <a:solidFill>
                  <a:srgbClr val="0070C0"/>
                </a:solidFill>
              </a:rPr>
              <a:t>AI Research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Collaborators</a:t>
            </a:r>
            <a:r>
              <a:rPr lang="en-US" sz="1600" b="1" dirty="0" smtClean="0"/>
              <a:t>: </a:t>
            </a:r>
            <a:r>
              <a:rPr lang="en-US" sz="1600" dirty="0" smtClean="0"/>
              <a:t>A. </a:t>
            </a:r>
            <a:r>
              <a:rPr lang="en-US" sz="1600" dirty="0" err="1" smtClean="0"/>
              <a:t>Bordes</a:t>
            </a:r>
            <a:r>
              <a:rPr lang="en-US" sz="1600" dirty="0" smtClean="0"/>
              <a:t>, Y. </a:t>
            </a:r>
            <a:r>
              <a:rPr lang="en-US" sz="1600" dirty="0" err="1" smtClean="0"/>
              <a:t>Boureau</a:t>
            </a:r>
            <a:r>
              <a:rPr lang="en-US" sz="1600" dirty="0" smtClean="0"/>
              <a:t>, S. Chopra, J. Dodge</a:t>
            </a:r>
            <a:r>
              <a:rPr lang="en-US" sz="1600" dirty="0" smtClean="0"/>
              <a:t>, R</a:t>
            </a:r>
            <a:r>
              <a:rPr lang="en-US" sz="1600" dirty="0" smtClean="0"/>
              <a:t>. Fergus, A. </a:t>
            </a:r>
            <a:r>
              <a:rPr lang="en-US" sz="1600" dirty="0" err="1" smtClean="0"/>
              <a:t>Fisch</a:t>
            </a:r>
            <a:r>
              <a:rPr lang="en-US" sz="1600" dirty="0" smtClean="0"/>
              <a:t>, A. </a:t>
            </a:r>
            <a:r>
              <a:rPr lang="en-US" sz="1600" dirty="0" err="1" smtClean="0"/>
              <a:t>Gane</a:t>
            </a:r>
            <a:r>
              <a:rPr lang="en-US" sz="1600" dirty="0" smtClean="0"/>
              <a:t>, M. </a:t>
            </a:r>
            <a:r>
              <a:rPr lang="en-US" sz="1600" dirty="0" err="1" smtClean="0"/>
              <a:t>Henaff</a:t>
            </a:r>
            <a:r>
              <a:rPr lang="en-US" sz="1600" dirty="0" smtClean="0"/>
              <a:t>, F. Hill, A. </a:t>
            </a:r>
            <a:r>
              <a:rPr lang="en-US" sz="1600" dirty="0" err="1" smtClean="0"/>
              <a:t>Joulin</a:t>
            </a:r>
            <a:r>
              <a:rPr lang="en-US" sz="1600" dirty="0" smtClean="0"/>
              <a:t>, Y. </a:t>
            </a:r>
            <a:r>
              <a:rPr lang="en-US" sz="1600" dirty="0" err="1" smtClean="0"/>
              <a:t>LeCun</a:t>
            </a:r>
            <a:r>
              <a:rPr lang="en-US" sz="1600" dirty="0" smtClean="0"/>
              <a:t>, B. van </a:t>
            </a:r>
            <a:r>
              <a:rPr lang="en-US" sz="1600" dirty="0" err="1" smtClean="0"/>
              <a:t>Merriënboer</a:t>
            </a:r>
            <a:r>
              <a:rPr lang="en-US" sz="1600" dirty="0" smtClean="0"/>
              <a:t>, J. Li, T. </a:t>
            </a:r>
            <a:r>
              <a:rPr lang="en-US" sz="1600" dirty="0" err="1" smtClean="0"/>
              <a:t>Mikolov</a:t>
            </a:r>
            <a:r>
              <a:rPr lang="en-US" sz="1600" dirty="0" smtClean="0"/>
              <a:t>, A. Miller, A.M. Rush, </a:t>
            </a:r>
            <a:r>
              <a:rPr lang="en-US" sz="1600" dirty="0" smtClean="0"/>
              <a:t>S</a:t>
            </a:r>
            <a:r>
              <a:rPr lang="en-US" sz="1600" dirty="0" smtClean="0"/>
              <a:t>. </a:t>
            </a:r>
            <a:r>
              <a:rPr lang="en-US" sz="1600" dirty="0" err="1" smtClean="0"/>
              <a:t>Sukhbaatar</a:t>
            </a:r>
            <a:r>
              <a:rPr lang="en-US" sz="1600" dirty="0" smtClean="0"/>
              <a:t>, A. </a:t>
            </a:r>
            <a:r>
              <a:rPr lang="en-US" sz="1600" dirty="0" err="1" smtClean="0"/>
              <a:t>Szlam</a:t>
            </a:r>
            <a:r>
              <a:rPr lang="en-US" sz="1600" dirty="0" smtClean="0"/>
              <a:t>, X. Zhang</a:t>
            </a:r>
          </a:p>
          <a:p>
            <a:endParaRPr lang="en-US" dirty="0"/>
          </a:p>
        </p:txBody>
      </p:sp>
      <p:pic>
        <p:nvPicPr>
          <p:cNvPr id="4" name="Picture 3" descr="fai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" y="88228"/>
            <a:ext cx="1296737" cy="12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fp-sm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89" y="759672"/>
            <a:ext cx="7005778" cy="5413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517" y="232448"/>
            <a:ext cx="8042276" cy="133695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Memory Network Models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sz="3200" i="1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37019" y="4935536"/>
            <a:ext cx="1403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[Figure by </a:t>
            </a:r>
            <a:r>
              <a:rPr lang="en-US" sz="1100" dirty="0" err="1" smtClean="0">
                <a:solidFill>
                  <a:srgbClr val="0000FF"/>
                </a:solidFill>
              </a:rPr>
              <a:t>Saina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smtClean="0">
                <a:solidFill>
                  <a:srgbClr val="0000FF"/>
                </a:solidFill>
              </a:rPr>
              <a:t>   </a:t>
            </a:r>
            <a:r>
              <a:rPr lang="en-US" sz="1100" dirty="0" err="1" smtClean="0">
                <a:solidFill>
                  <a:srgbClr val="0000FF"/>
                </a:solidFill>
              </a:rPr>
              <a:t>Sukhbaatar</a:t>
            </a:r>
            <a:r>
              <a:rPr lang="en-US" sz="1100" dirty="0">
                <a:solidFill>
                  <a:srgbClr val="0000FF"/>
                </a:solidFill>
              </a:rPr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339" y="3296994"/>
            <a:ext cx="2408348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Addressing: </a:t>
            </a:r>
          </a:p>
          <a:p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    score </a:t>
            </a:r>
            <a:r>
              <a:rPr lang="en-US" dirty="0">
                <a:solidFill>
                  <a:srgbClr val="00B0F0"/>
                </a:solidFill>
              </a:rPr>
              <a:t>m</a:t>
            </a:r>
            <a:r>
              <a:rPr lang="en-US" baseline="-25000" dirty="0" smtClean="0">
                <a:solidFill>
                  <a:srgbClr val="00B0F0"/>
                </a:solidFill>
              </a:rPr>
              <a:t>i  </a:t>
            </a:r>
            <a:r>
              <a:rPr lang="en-US" dirty="0" err="1" smtClean="0">
                <a:solidFill>
                  <a:srgbClr val="00B0F0"/>
                </a:solidFill>
              </a:rPr>
              <a:t>w.r.t</a:t>
            </a:r>
            <a:r>
              <a:rPr lang="en-US" dirty="0" smtClean="0">
                <a:solidFill>
                  <a:srgbClr val="00B0F0"/>
                </a:solidFill>
              </a:rPr>
              <a:t>. q </a:t>
            </a:r>
            <a:endParaRPr lang="en-US" dirty="0">
              <a:solidFill>
                <a:srgbClr val="00B0F0"/>
              </a:solidFill>
            </a:endParaRPr>
          </a:p>
          <a:p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</a:rPr>
              <a:t>Read: </a:t>
            </a:r>
          </a:p>
          <a:p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    return best m</a:t>
            </a:r>
            <a:r>
              <a:rPr lang="en-US" baseline="-25000" dirty="0" smtClean="0">
                <a:solidFill>
                  <a:srgbClr val="00B0F0"/>
                </a:solidFill>
              </a:rPr>
              <a:t>i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464" y="1165681"/>
            <a:ext cx="8350027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Some related models: </a:t>
            </a:r>
            <a:r>
              <a:rPr lang="en-US" dirty="0" smtClean="0"/>
              <a:t> </a:t>
            </a:r>
          </a:p>
          <a:p>
            <a:r>
              <a:rPr lang="en-US" dirty="0" smtClean="0"/>
              <a:t>RNN-Search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(</a:t>
            </a:r>
            <a:r>
              <a:rPr lang="en-US" u="sng" dirty="0">
                <a:hlinkClick r:id="rId3"/>
              </a:rPr>
              <a:t>Bahdanau</a:t>
            </a:r>
            <a:r>
              <a:rPr lang="en-US" dirty="0"/>
              <a:t> et al.’14</a:t>
            </a:r>
            <a:r>
              <a:rPr lang="en-US" dirty="0">
                <a:solidFill>
                  <a:schemeClr val="accent6"/>
                </a:solidFill>
              </a:rPr>
              <a:t>), </a:t>
            </a:r>
            <a:r>
              <a:rPr lang="en-US" dirty="0"/>
              <a:t>NTM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(Graves et al, ‘14), </a:t>
            </a:r>
            <a:r>
              <a:rPr lang="en-US" dirty="0"/>
              <a:t>Stack RNNs </a:t>
            </a:r>
            <a:r>
              <a:rPr lang="en-US" dirty="0">
                <a:solidFill>
                  <a:schemeClr val="accent6"/>
                </a:solidFill>
              </a:rPr>
              <a:t>(</a:t>
            </a:r>
            <a:r>
              <a:rPr lang="en-US" dirty="0" err="1">
                <a:solidFill>
                  <a:schemeClr val="accent6"/>
                </a:solidFill>
              </a:rPr>
              <a:t>Joulin</a:t>
            </a:r>
            <a:r>
              <a:rPr lang="en-US" dirty="0">
                <a:solidFill>
                  <a:schemeClr val="accent6"/>
                </a:solidFill>
              </a:rPr>
              <a:t> &amp; </a:t>
            </a:r>
            <a:r>
              <a:rPr lang="en-US" dirty="0" err="1">
                <a:solidFill>
                  <a:schemeClr val="accent6"/>
                </a:solidFill>
              </a:rPr>
              <a:t>Mikolov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mr-IN" dirty="0">
                <a:solidFill>
                  <a:schemeClr val="accent6"/>
                </a:solidFill>
              </a:rPr>
              <a:t>’</a:t>
            </a:r>
            <a:r>
              <a:rPr lang="en-US" dirty="0">
                <a:solidFill>
                  <a:schemeClr val="accent6"/>
                </a:solidFill>
              </a:rPr>
              <a:t>15, </a:t>
            </a:r>
            <a:r>
              <a:rPr lang="en-US" dirty="0" err="1">
                <a:solidFill>
                  <a:schemeClr val="accent6"/>
                </a:solidFill>
              </a:rPr>
              <a:t>Grefenstette</a:t>
            </a:r>
            <a:r>
              <a:rPr lang="en-US" dirty="0">
                <a:solidFill>
                  <a:schemeClr val="accent6"/>
                </a:solidFill>
              </a:rPr>
              <a:t> et al, ‘15)</a:t>
            </a:r>
            <a:r>
              <a:rPr lang="en-US" dirty="0"/>
              <a:t>, Dynamic Mem. Nets </a:t>
            </a:r>
            <a:r>
              <a:rPr lang="en-US" dirty="0">
                <a:solidFill>
                  <a:schemeClr val="accent6"/>
                </a:solidFill>
              </a:rPr>
              <a:t>(Kumar et al., ‘15),</a:t>
            </a:r>
            <a:r>
              <a:rPr lang="en-US" dirty="0"/>
              <a:t> DNC </a:t>
            </a:r>
            <a:r>
              <a:rPr lang="en-US" dirty="0">
                <a:solidFill>
                  <a:schemeClr val="accent6"/>
                </a:solidFill>
              </a:rPr>
              <a:t>(Graves et al., ’16), </a:t>
            </a:r>
            <a:r>
              <a:rPr lang="en-US" dirty="0" smtClean="0"/>
              <a:t>MemN2N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u="sng" dirty="0" smtClean="0">
                <a:solidFill>
                  <a:schemeClr val="accent3">
                    <a:lumMod val="50000"/>
                  </a:schemeClr>
                </a:solidFill>
                <a:hlinkClick r:id="rId4"/>
              </a:rPr>
              <a:t>Sukhbaatar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et al.)</a:t>
            </a:r>
            <a:r>
              <a:rPr lang="mr-IN" dirty="0" smtClean="0"/>
              <a:t>…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fp-sm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89" y="759672"/>
            <a:ext cx="7005778" cy="5413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517" y="232448"/>
            <a:ext cx="8042276" cy="133695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Memory Network Models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sz="3200" i="1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37019" y="4935536"/>
            <a:ext cx="1403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[Figure by </a:t>
            </a:r>
            <a:r>
              <a:rPr lang="en-US" sz="1100" dirty="0" err="1" smtClean="0">
                <a:solidFill>
                  <a:srgbClr val="0000FF"/>
                </a:solidFill>
              </a:rPr>
              <a:t>Saina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smtClean="0">
                <a:solidFill>
                  <a:srgbClr val="0000FF"/>
                </a:solidFill>
              </a:rPr>
              <a:t>   </a:t>
            </a:r>
            <a:r>
              <a:rPr lang="en-US" sz="1100" dirty="0" err="1" smtClean="0">
                <a:solidFill>
                  <a:srgbClr val="0000FF"/>
                </a:solidFill>
              </a:rPr>
              <a:t>Sukhbaatar</a:t>
            </a:r>
            <a:r>
              <a:rPr lang="en-US" sz="1100" dirty="0">
                <a:solidFill>
                  <a:srgbClr val="0000FF"/>
                </a:solidFill>
              </a:rPr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339" y="3296994"/>
            <a:ext cx="2408348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Addressing: </a:t>
            </a:r>
          </a:p>
          <a:p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    score </a:t>
            </a:r>
            <a:r>
              <a:rPr lang="en-US" dirty="0">
                <a:solidFill>
                  <a:srgbClr val="00B0F0"/>
                </a:solidFill>
              </a:rPr>
              <a:t>m</a:t>
            </a:r>
            <a:r>
              <a:rPr lang="en-US" baseline="-25000" dirty="0" smtClean="0">
                <a:solidFill>
                  <a:srgbClr val="00B0F0"/>
                </a:solidFill>
              </a:rPr>
              <a:t>i  </a:t>
            </a:r>
            <a:r>
              <a:rPr lang="en-US" dirty="0" err="1" smtClean="0">
                <a:solidFill>
                  <a:srgbClr val="00B0F0"/>
                </a:solidFill>
              </a:rPr>
              <a:t>w.r.t</a:t>
            </a:r>
            <a:r>
              <a:rPr lang="en-US" dirty="0" smtClean="0">
                <a:solidFill>
                  <a:srgbClr val="00B0F0"/>
                </a:solidFill>
              </a:rPr>
              <a:t>. q </a:t>
            </a:r>
            <a:endParaRPr lang="en-US" dirty="0">
              <a:solidFill>
                <a:srgbClr val="00B0F0"/>
              </a:solidFill>
            </a:endParaRPr>
          </a:p>
          <a:p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</a:rPr>
              <a:t>Read: </a:t>
            </a:r>
          </a:p>
          <a:p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    return best m</a:t>
            </a:r>
            <a:r>
              <a:rPr lang="en-US" baseline="-25000" dirty="0" smtClean="0">
                <a:solidFill>
                  <a:srgbClr val="00B0F0"/>
                </a:solidFill>
              </a:rPr>
              <a:t>i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464" y="1165681"/>
            <a:ext cx="8350027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Some related models: </a:t>
            </a:r>
            <a:r>
              <a:rPr lang="en-US" dirty="0" smtClean="0"/>
              <a:t> </a:t>
            </a:r>
          </a:p>
          <a:p>
            <a:r>
              <a:rPr lang="en-US" dirty="0" smtClean="0"/>
              <a:t>RNN-Search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(</a:t>
            </a:r>
            <a:r>
              <a:rPr lang="en-US" u="sng" dirty="0">
                <a:hlinkClick r:id="rId3"/>
              </a:rPr>
              <a:t>Bahdanau</a:t>
            </a:r>
            <a:r>
              <a:rPr lang="en-US" dirty="0"/>
              <a:t> et al.’14</a:t>
            </a:r>
            <a:r>
              <a:rPr lang="en-US" dirty="0">
                <a:solidFill>
                  <a:schemeClr val="accent6"/>
                </a:solidFill>
              </a:rPr>
              <a:t>), </a:t>
            </a:r>
            <a:r>
              <a:rPr lang="en-US" dirty="0"/>
              <a:t>NTM </a:t>
            </a:r>
            <a:r>
              <a:rPr lang="en-US" dirty="0">
                <a:solidFill>
                  <a:schemeClr val="accent6"/>
                </a:solidFill>
              </a:rPr>
              <a:t>(Graves et al, ‘14), </a:t>
            </a:r>
            <a:r>
              <a:rPr lang="en-US" dirty="0"/>
              <a:t>Stack RNNs </a:t>
            </a:r>
            <a:r>
              <a:rPr lang="en-US" dirty="0">
                <a:solidFill>
                  <a:schemeClr val="accent6"/>
                </a:solidFill>
              </a:rPr>
              <a:t>(</a:t>
            </a:r>
            <a:r>
              <a:rPr lang="en-US" dirty="0" err="1">
                <a:solidFill>
                  <a:schemeClr val="accent6"/>
                </a:solidFill>
              </a:rPr>
              <a:t>Joulin</a:t>
            </a:r>
            <a:r>
              <a:rPr lang="en-US" dirty="0">
                <a:solidFill>
                  <a:schemeClr val="accent6"/>
                </a:solidFill>
              </a:rPr>
              <a:t> &amp; </a:t>
            </a:r>
            <a:r>
              <a:rPr lang="en-US" dirty="0" err="1">
                <a:solidFill>
                  <a:schemeClr val="accent6"/>
                </a:solidFill>
              </a:rPr>
              <a:t>Mikolov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mr-IN" dirty="0">
                <a:solidFill>
                  <a:schemeClr val="accent6"/>
                </a:solidFill>
              </a:rPr>
              <a:t>’</a:t>
            </a:r>
            <a:r>
              <a:rPr lang="en-US" dirty="0">
                <a:solidFill>
                  <a:schemeClr val="accent6"/>
                </a:solidFill>
              </a:rPr>
              <a:t>15, </a:t>
            </a:r>
            <a:r>
              <a:rPr lang="en-US" dirty="0" err="1">
                <a:solidFill>
                  <a:schemeClr val="accent6"/>
                </a:solidFill>
              </a:rPr>
              <a:t>Grefenstette</a:t>
            </a:r>
            <a:r>
              <a:rPr lang="en-US" dirty="0">
                <a:solidFill>
                  <a:schemeClr val="accent6"/>
                </a:solidFill>
              </a:rPr>
              <a:t> et al, ‘15)</a:t>
            </a:r>
            <a:r>
              <a:rPr lang="en-US" dirty="0"/>
              <a:t>, Dynamic Mem. Nets </a:t>
            </a:r>
            <a:r>
              <a:rPr lang="en-US" dirty="0">
                <a:solidFill>
                  <a:schemeClr val="accent6"/>
                </a:solidFill>
              </a:rPr>
              <a:t>(Kumar et al., ‘15),</a:t>
            </a:r>
            <a:r>
              <a:rPr lang="en-US" dirty="0"/>
              <a:t> DNC </a:t>
            </a:r>
            <a:r>
              <a:rPr lang="en-US" dirty="0">
                <a:solidFill>
                  <a:schemeClr val="accent6"/>
                </a:solidFill>
              </a:rPr>
              <a:t>(Graves et al., ’16), </a:t>
            </a:r>
            <a:r>
              <a:rPr lang="en-US" dirty="0" smtClean="0"/>
              <a:t>MemN2N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u="sng" dirty="0">
                <a:solidFill>
                  <a:schemeClr val="accent3">
                    <a:lumMod val="50000"/>
                  </a:schemeClr>
                </a:solidFill>
                <a:hlinkClick r:id="rId4"/>
              </a:rPr>
              <a:t>Sukhbaatar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et al.)</a:t>
            </a:r>
            <a:r>
              <a:rPr lang="mr-IN" dirty="0" smtClean="0"/>
              <a:t>…</a:t>
            </a:r>
            <a:endParaRPr lang="en-US" dirty="0"/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725769" y="1723995"/>
            <a:ext cx="296214" cy="1225267"/>
          </a:xfrm>
          <a:prstGeom prst="straightConnector1">
            <a:avLst/>
          </a:prstGeom>
          <a:ln w="66675" cmpd="sng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14589" y="2949262"/>
            <a:ext cx="137709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1st Sep 2014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826298" y="978086"/>
            <a:ext cx="296214" cy="1225267"/>
          </a:xfrm>
          <a:prstGeom prst="straightConnector1">
            <a:avLst/>
          </a:prstGeom>
          <a:ln w="66675" cmpd="sng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91687" y="2186440"/>
            <a:ext cx="137709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15th </a:t>
            </a:r>
            <a:r>
              <a:rPr lang="de-DE" dirty="0" err="1" smtClean="0"/>
              <a:t>Oct</a:t>
            </a:r>
            <a:r>
              <a:rPr lang="de-DE" dirty="0" smtClean="0"/>
              <a:t> 2014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59857" y="2532278"/>
            <a:ext cx="137709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20th </a:t>
            </a:r>
            <a:r>
              <a:rPr lang="de-DE" dirty="0" err="1" smtClean="0"/>
              <a:t>Oct</a:t>
            </a:r>
            <a:r>
              <a:rPr lang="de-DE" dirty="0" smtClean="0"/>
              <a:t> 2014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803821" y="1740671"/>
            <a:ext cx="158563" cy="791607"/>
          </a:xfrm>
          <a:prstGeom prst="straightConnector1">
            <a:avLst/>
          </a:prstGeom>
          <a:ln w="66675" cmpd="sng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64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111433"/>
            <a:ext cx="8042276" cy="1336956"/>
          </a:xfrm>
        </p:spPr>
        <p:txBody>
          <a:bodyPr/>
          <a:lstStyle/>
          <a:p>
            <a:r>
              <a:rPr lang="en-US" sz="4000" dirty="0" err="1" smtClean="0"/>
              <a:t>bAbI</a:t>
            </a:r>
            <a:r>
              <a:rPr lang="en-US" sz="4000" dirty="0" smtClean="0"/>
              <a:t> </a:t>
            </a:r>
            <a:r>
              <a:rPr lang="en-US" sz="4000" dirty="0" smtClean="0"/>
              <a:t>- 10k training examples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5875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                          10k </a:t>
            </a:r>
            <a:r>
              <a:rPr lang="en-US" dirty="0"/>
              <a:t>training set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58075"/>
              </p:ext>
            </p:extLst>
          </p:nvPr>
        </p:nvGraphicFramePr>
        <p:xfrm>
          <a:off x="4945487" y="2187800"/>
          <a:ext cx="3900801" cy="46329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082"/>
                <a:gridCol w="1336341"/>
                <a:gridCol w="1039378"/>
              </a:tblGrid>
              <a:tr h="60035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Test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Acc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Failed tasks</a:t>
                      </a:r>
                      <a:endParaRPr lang="en-US" sz="1600" dirty="0"/>
                    </a:p>
                  </a:txBody>
                  <a:tcPr/>
                </a:tc>
              </a:tr>
              <a:tr h="3848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LSTM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36.4%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</a:t>
                      </a:r>
                      <a:endParaRPr lang="en-US" sz="1600" dirty="0"/>
                    </a:p>
                  </a:txBody>
                  <a:tcPr/>
                </a:tc>
              </a:tr>
              <a:tr h="6186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D-NTM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12.8%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9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61868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MemN2N      (3 hops)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4.2%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</a:tr>
              <a:tr h="3848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3.8%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</a:tr>
              <a:tr h="827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Dynamic </a:t>
                      </a:r>
                      <a:r>
                        <a:rPr lang="en-US" sz="1600" dirty="0" err="1" smtClean="0"/>
                        <a:t>MemNet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2.8%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42352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EntNet</a:t>
                      </a:r>
                      <a:r>
                        <a:rPr lang="en-US" sz="1600" dirty="0" smtClean="0"/>
                        <a:t>   (</a:t>
                      </a:r>
                      <a:r>
                        <a:rPr lang="en-US" sz="1600" baseline="0" dirty="0" smtClean="0"/>
                        <a:t>1 </a:t>
                      </a:r>
                      <a:r>
                        <a:rPr lang="en-US" sz="1600" dirty="0" smtClean="0"/>
                        <a:t>hop)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0.5%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</a:tr>
              <a:tr h="6186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QRN (</a:t>
                      </a:r>
                      <a:r>
                        <a:rPr lang="en-US" sz="1600" dirty="0" err="1" smtClean="0"/>
                        <a:t>Seo</a:t>
                      </a:r>
                      <a:r>
                        <a:rPr lang="en-US" sz="1600" dirty="0" smtClean="0"/>
                        <a:t> et al)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78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111433"/>
            <a:ext cx="8042276" cy="1336956"/>
          </a:xfrm>
        </p:spPr>
        <p:txBody>
          <a:bodyPr/>
          <a:lstStyle/>
          <a:p>
            <a:r>
              <a:rPr lang="en-US" sz="4000" dirty="0" err="1" smtClean="0"/>
              <a:t>bAbI</a:t>
            </a:r>
            <a:r>
              <a:rPr lang="en-US" sz="4000" dirty="0" smtClean="0"/>
              <a:t> 1k and 10k comparisons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587599"/>
          </a:xfrm>
        </p:spPr>
        <p:txBody>
          <a:bodyPr/>
          <a:lstStyle/>
          <a:p>
            <a:r>
              <a:rPr lang="en-US" dirty="0" smtClean="0"/>
              <a:t>1k </a:t>
            </a:r>
            <a:r>
              <a:rPr lang="en-US" dirty="0"/>
              <a:t>training </a:t>
            </a:r>
            <a:r>
              <a:rPr lang="en-US" dirty="0" smtClean="0"/>
              <a:t>set                         10k </a:t>
            </a:r>
            <a:r>
              <a:rPr lang="en-US" dirty="0"/>
              <a:t>training set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589898"/>
              </p:ext>
            </p:extLst>
          </p:nvPr>
        </p:nvGraphicFramePr>
        <p:xfrm>
          <a:off x="394728" y="2187800"/>
          <a:ext cx="3353024" cy="45216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0919"/>
                <a:gridCol w="1148683"/>
                <a:gridCol w="893422"/>
              </a:tblGrid>
              <a:tr h="59825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Test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Acc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Failed tasks</a:t>
                      </a:r>
                      <a:endParaRPr lang="en-US" sz="1600" dirty="0"/>
                    </a:p>
                  </a:txBody>
                  <a:tcPr/>
                </a:tc>
              </a:tr>
              <a:tr h="41421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LSTM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51%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/>
                </a:tc>
              </a:tr>
              <a:tr h="6289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NTM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???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???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62896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MemN2N     (3 hops)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12.4.%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</a:t>
                      </a:r>
                      <a:endParaRPr lang="en-US" sz="1600" dirty="0"/>
                    </a:p>
                  </a:txBody>
                  <a:tcPr/>
                </a:tc>
              </a:tr>
              <a:tr h="6289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DNC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???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???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6289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Dynamic </a:t>
                      </a:r>
                      <a:r>
                        <a:rPr lang="en-US" sz="1600" dirty="0" err="1" smtClean="0"/>
                        <a:t>MemNet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24.9%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12</a:t>
                      </a:r>
                      <a:endParaRPr lang="en-US" sz="1600" b="0" dirty="0"/>
                    </a:p>
                  </a:txBody>
                  <a:tcPr/>
                </a:tc>
              </a:tr>
              <a:tr h="414218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EntNet</a:t>
                      </a:r>
                      <a:r>
                        <a:rPr lang="en-US" sz="1600" dirty="0" smtClean="0"/>
                        <a:t>          (1 hop)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29.6%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</a:t>
                      </a:r>
                      <a:endParaRPr lang="en-US" sz="1600" dirty="0"/>
                    </a:p>
                  </a:txBody>
                  <a:tcPr/>
                </a:tc>
              </a:tr>
              <a:tr h="41421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QRN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11.3%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14121"/>
              </p:ext>
            </p:extLst>
          </p:nvPr>
        </p:nvGraphicFramePr>
        <p:xfrm>
          <a:off x="4845297" y="2187800"/>
          <a:ext cx="3900801" cy="46116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5082"/>
                <a:gridCol w="1336341"/>
                <a:gridCol w="1039378"/>
              </a:tblGrid>
              <a:tr h="54468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Test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Acc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Failed tasks</a:t>
                      </a:r>
                      <a:endParaRPr lang="en-US" sz="1600" dirty="0"/>
                    </a:p>
                  </a:txBody>
                  <a:tcPr/>
                </a:tc>
              </a:tr>
              <a:tr h="3848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LSTM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36.4%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</a:t>
                      </a:r>
                      <a:endParaRPr lang="en-US" sz="1600" dirty="0"/>
                    </a:p>
                  </a:txBody>
                  <a:tcPr/>
                </a:tc>
              </a:tr>
              <a:tr h="6186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D-NTM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12.8%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9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61868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MemN2N      (3 hops)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4.2%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</a:tr>
              <a:tr h="3848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3.8%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</a:tr>
              <a:tr h="827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Dynamic </a:t>
                      </a:r>
                      <a:r>
                        <a:rPr lang="en-US" sz="1600" dirty="0" err="1" smtClean="0"/>
                        <a:t>MemNet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2.8%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42352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EntNet</a:t>
                      </a:r>
                      <a:r>
                        <a:rPr lang="en-US" sz="1600" dirty="0" smtClean="0"/>
                        <a:t>   (</a:t>
                      </a:r>
                      <a:r>
                        <a:rPr lang="en-US" sz="1600" baseline="0" dirty="0" smtClean="0"/>
                        <a:t>1 </a:t>
                      </a:r>
                      <a:r>
                        <a:rPr lang="en-US" sz="1600" dirty="0" smtClean="0"/>
                        <a:t>hop)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0.5%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</a:tr>
              <a:tr h="6186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QRN (</a:t>
                      </a:r>
                      <a:r>
                        <a:rPr lang="en-US" sz="1600" dirty="0" err="1" smtClean="0"/>
                        <a:t>Seo</a:t>
                      </a:r>
                      <a:r>
                        <a:rPr lang="en-US" sz="1600" dirty="0" smtClean="0"/>
                        <a:t> et al)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/>
                        <a:t>0.3%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>
            <a:off x="3447953" y="971449"/>
            <a:ext cx="1559526" cy="975781"/>
          </a:xfrm>
          <a:prstGeom prst="straightConnector1">
            <a:avLst/>
          </a:prstGeom>
          <a:ln w="66675" cmpd="sng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18929" y="827737"/>
            <a:ext cx="3985099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Data </a:t>
            </a:r>
            <a:r>
              <a:rPr lang="de-DE" dirty="0" err="1" smtClean="0"/>
              <a:t>efficiency</a:t>
            </a:r>
            <a:r>
              <a:rPr lang="de-DE" dirty="0" smtClean="0"/>
              <a:t> / </a:t>
            </a:r>
            <a:r>
              <a:rPr lang="de-DE" dirty="0" err="1" smtClean="0"/>
              <a:t>task</a:t>
            </a:r>
            <a:r>
              <a:rPr lang="de-DE" dirty="0" smtClean="0"/>
              <a:t> </a:t>
            </a:r>
            <a:r>
              <a:rPr lang="de-DE" dirty="0" err="1" smtClean="0"/>
              <a:t>transfer</a:t>
            </a:r>
            <a:r>
              <a:rPr lang="de-DE" dirty="0" smtClean="0"/>
              <a:t> </a:t>
            </a:r>
            <a:r>
              <a:rPr lang="de-DE" dirty="0" err="1" smtClean="0"/>
              <a:t>mentioned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/>
              <a:t> Derek </a:t>
            </a:r>
            <a:r>
              <a:rPr lang="de-DE" dirty="0" err="1" smtClean="0"/>
              <a:t>Hoeim</a:t>
            </a:r>
            <a:r>
              <a:rPr lang="de-DE" dirty="0" smtClean="0"/>
              <a:t> </a:t>
            </a:r>
            <a:r>
              <a:rPr lang="de-DE" dirty="0" err="1" smtClean="0"/>
              <a:t>earlier</a:t>
            </a:r>
            <a:r>
              <a:rPr lang="de-DE" dirty="0" smtClean="0"/>
              <a:t> </a:t>
            </a:r>
            <a:r>
              <a:rPr lang="de-DE" dirty="0" err="1" smtClean="0"/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59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A02636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143" y="3839521"/>
            <a:ext cx="1853184" cy="3121152"/>
          </a:xfrm>
          <a:prstGeom prst="rect">
            <a:avLst/>
          </a:prstGeom>
        </p:spPr>
      </p:pic>
      <p:pic>
        <p:nvPicPr>
          <p:cNvPr id="5" name="Picture 4" descr="AA0263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355" y="5227491"/>
            <a:ext cx="3136392" cy="3121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 we still fail on some tasks….</a:t>
            </a:r>
            <a:endParaRPr lang="en-US" b="1" dirty="0"/>
          </a:p>
        </p:txBody>
      </p:sp>
      <p:pic>
        <p:nvPicPr>
          <p:cNvPr id="4" name="Picture 3" descr="AA02634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62" y="5461742"/>
            <a:ext cx="3121152" cy="21640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675" y="1427595"/>
            <a:ext cx="8476052" cy="4343400"/>
          </a:xfrm>
        </p:spPr>
        <p:txBody>
          <a:bodyPr>
            <a:normAutofit/>
          </a:bodyPr>
          <a:lstStyle/>
          <a:p>
            <a:endParaRPr lang="en-US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  </a:t>
            </a:r>
            <a:r>
              <a:rPr lang="en-US" sz="2800" i="1" dirty="0" smtClean="0">
                <a:solidFill>
                  <a:srgbClr val="FF0000"/>
                </a:solidFill>
              </a:rPr>
              <a:t>.. 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i="1" dirty="0" smtClean="0">
                <a:solidFill>
                  <a:srgbClr val="FF0000"/>
                </a:solidFill>
              </a:rPr>
              <a:t>nd we could also make more tasks that we fail on!</a:t>
            </a:r>
          </a:p>
          <a:p>
            <a:pPr marL="0" indent="0">
              <a:buNone/>
            </a:pPr>
            <a:endParaRPr lang="en-US" i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Our hope is that a feedback loop of: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eveloping </a:t>
            </a:r>
            <a:r>
              <a:rPr lang="en-US" b="1" dirty="0" smtClean="0">
                <a:solidFill>
                  <a:srgbClr val="0000FF"/>
                </a:solidFill>
              </a:rPr>
              <a:t>tasks</a:t>
            </a:r>
            <a:r>
              <a:rPr lang="en-US" dirty="0" smtClean="0">
                <a:solidFill>
                  <a:srgbClr val="0000FF"/>
                </a:solidFill>
              </a:rPr>
              <a:t> that </a:t>
            </a:r>
            <a:r>
              <a:rPr lang="en-US" b="1" dirty="0" smtClean="0">
                <a:solidFill>
                  <a:srgbClr val="0000FF"/>
                </a:solidFill>
              </a:rPr>
              <a:t>break models</a:t>
            </a:r>
            <a:r>
              <a:rPr lang="en-US" dirty="0" smtClean="0">
                <a:solidFill>
                  <a:srgbClr val="0000FF"/>
                </a:solidFill>
              </a:rPr>
              <a:t>,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 Developing </a:t>
            </a:r>
            <a:r>
              <a:rPr lang="en-US" b="1" dirty="0" smtClean="0">
                <a:solidFill>
                  <a:srgbClr val="0000FF"/>
                </a:solidFill>
              </a:rPr>
              <a:t>models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that can </a:t>
            </a:r>
            <a:r>
              <a:rPr lang="en-US" b="1" dirty="0">
                <a:solidFill>
                  <a:srgbClr val="0000FF"/>
                </a:solidFill>
              </a:rPr>
              <a:t>solve </a:t>
            </a:r>
            <a:r>
              <a:rPr lang="en-US" b="1" dirty="0" smtClean="0">
                <a:solidFill>
                  <a:srgbClr val="0000FF"/>
                </a:solidFill>
              </a:rPr>
              <a:t>tasks</a:t>
            </a:r>
            <a:endParaRPr lang="en-US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    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…  leads </a:t>
            </a:r>
            <a:r>
              <a:rPr lang="en-US" dirty="0">
                <a:solidFill>
                  <a:srgbClr val="0000FF"/>
                </a:solidFill>
              </a:rPr>
              <a:t>in a </a:t>
            </a:r>
            <a:r>
              <a:rPr lang="en-US" b="1" dirty="0">
                <a:solidFill>
                  <a:srgbClr val="FF6600"/>
                </a:solidFill>
              </a:rPr>
              <a:t>fruitful</a:t>
            </a:r>
            <a:r>
              <a:rPr lang="en-US" dirty="0">
                <a:solidFill>
                  <a:srgbClr val="0000FF"/>
                </a:solidFill>
              </a:rPr>
              <a:t> research </a:t>
            </a:r>
            <a:r>
              <a:rPr lang="en-US" dirty="0" smtClean="0">
                <a:solidFill>
                  <a:srgbClr val="0000FF"/>
                </a:solidFill>
              </a:rPr>
              <a:t>direction….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5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Vista Sans OT Medium" charset="0"/>
                <a:ea typeface="ヒラギノ角ゴ ProN W6" charset="0"/>
                <a:cs typeface="ヒラギノ角ゴ ProN W6" charset="0"/>
              </a:rPr>
              <a:t>How about on real data?</a:t>
            </a:r>
            <a:endParaRPr lang="en-US" dirty="0">
              <a:latin typeface="Vista Sans OT Medium" charset="0"/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0973" y="1371600"/>
            <a:ext cx="8973027" cy="5047059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dirty="0" smtClean="0">
                <a:latin typeface="Vista Sans OT Reg" charset="0"/>
                <a:ea typeface="ヒラギノ角ゴ ProN W3" charset="0"/>
                <a:cs typeface="ヒラギノ角ゴ ProN W3" charset="0"/>
              </a:rPr>
              <a:t>Toy AI tasks are important for developing innovative methods.</a:t>
            </a:r>
          </a:p>
          <a:p>
            <a:pPr eaLnBrk="1" hangingPunct="1"/>
            <a:r>
              <a:rPr lang="en-US" dirty="0" smtClean="0">
                <a:latin typeface="Vista Sans OT Reg" charset="0"/>
                <a:ea typeface="ヒラギノ角ゴ ProN W3" charset="0"/>
                <a:cs typeface="ヒラギノ角ゴ ProN W3" charset="0"/>
              </a:rPr>
              <a:t>But they do not give all the answers.</a:t>
            </a:r>
          </a:p>
          <a:p>
            <a:pPr eaLnBrk="1" hangingPunct="1"/>
            <a:endParaRPr lang="en-US" dirty="0" smtClean="0">
              <a:solidFill>
                <a:schemeClr val="accent2"/>
              </a:solidFill>
              <a:latin typeface="Vista Sans OT Reg" charset="0"/>
              <a:ea typeface="ヒラギノ角ゴ ProN W3" charset="0"/>
              <a:cs typeface="ヒラギノ角ゴ ProN W3" charset="0"/>
            </a:endParaRPr>
          </a:p>
          <a:p>
            <a:pPr eaLnBrk="1" hangingPunct="1"/>
            <a:r>
              <a:rPr lang="en-US" dirty="0" smtClean="0">
                <a:solidFill>
                  <a:schemeClr val="accent2"/>
                </a:solidFill>
                <a:latin typeface="Vista Sans OT Reg" charset="0"/>
                <a:ea typeface="ヒラギノ角ゴ ProN W3" charset="0"/>
                <a:cs typeface="ヒラギノ角ゴ ProN W3" charset="0"/>
              </a:rPr>
              <a:t>How do these models work on real data?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Story </a:t>
            </a:r>
            <a:r>
              <a:rPr lang="en-US" dirty="0">
                <a:solidFill>
                  <a:srgbClr val="0000FF"/>
                </a:solidFill>
              </a:rPr>
              <a:t>understanding </a:t>
            </a:r>
            <a:r>
              <a:rPr lang="en-US" dirty="0">
                <a:solidFill>
                  <a:srgbClr val="800000"/>
                </a:solidFill>
              </a:rPr>
              <a:t>(Children’s Book Test, News </a:t>
            </a:r>
            <a:r>
              <a:rPr lang="en-US" dirty="0" smtClean="0">
                <a:solidFill>
                  <a:srgbClr val="800000"/>
                </a:solidFill>
              </a:rPr>
              <a:t>e.g. QACNN)</a:t>
            </a:r>
            <a:endParaRPr lang="en-US" dirty="0">
              <a:solidFill>
                <a:srgbClr val="800000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Open </a:t>
            </a:r>
            <a:r>
              <a:rPr lang="en-US" dirty="0">
                <a:solidFill>
                  <a:srgbClr val="0000FF"/>
                </a:solidFill>
              </a:rPr>
              <a:t>Question Answering </a:t>
            </a:r>
            <a:r>
              <a:rPr lang="en-US" dirty="0">
                <a:solidFill>
                  <a:srgbClr val="800000"/>
                </a:solidFill>
              </a:rPr>
              <a:t>(</a:t>
            </a:r>
            <a:r>
              <a:rPr lang="en-US" dirty="0" err="1">
                <a:solidFill>
                  <a:srgbClr val="800000"/>
                </a:solidFill>
              </a:rPr>
              <a:t>WebQuestions</a:t>
            </a:r>
            <a:r>
              <a:rPr lang="en-US" dirty="0">
                <a:solidFill>
                  <a:srgbClr val="800000"/>
                </a:solidFill>
              </a:rPr>
              <a:t>, </a:t>
            </a:r>
            <a:r>
              <a:rPr lang="en-US" dirty="0" err="1" smtClean="0">
                <a:solidFill>
                  <a:srgbClr val="800000"/>
                </a:solidFill>
              </a:rPr>
              <a:t>WikiQA</a:t>
            </a:r>
            <a:r>
              <a:rPr lang="en-US" dirty="0" smtClean="0">
                <a:solidFill>
                  <a:srgbClr val="800000"/>
                </a:solidFill>
              </a:rPr>
              <a:t>, </a:t>
            </a:r>
            <a:r>
              <a:rPr lang="en-US" dirty="0" err="1" smtClean="0">
                <a:solidFill>
                  <a:srgbClr val="800000"/>
                </a:solidFill>
              </a:rPr>
              <a:t>SQuAD</a:t>
            </a:r>
            <a:r>
              <a:rPr lang="en-US" dirty="0" smtClean="0">
                <a:solidFill>
                  <a:srgbClr val="800000"/>
                </a:solidFill>
              </a:rPr>
              <a:t>)</a:t>
            </a:r>
            <a:endParaRPr lang="en-US" dirty="0">
              <a:solidFill>
                <a:srgbClr val="800000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Goal</a:t>
            </a:r>
            <a:r>
              <a:rPr lang="en-US" dirty="0">
                <a:solidFill>
                  <a:srgbClr val="0000FF"/>
                </a:solidFill>
              </a:rPr>
              <a:t>-Oriented Dialog and Chit-Chat </a:t>
            </a:r>
            <a:r>
              <a:rPr lang="en-US" dirty="0">
                <a:solidFill>
                  <a:srgbClr val="800000"/>
                </a:solidFill>
              </a:rPr>
              <a:t>(Movie </a:t>
            </a:r>
            <a:r>
              <a:rPr lang="en-US" dirty="0" smtClean="0">
                <a:solidFill>
                  <a:srgbClr val="800000"/>
                </a:solidFill>
              </a:rPr>
              <a:t>Dialog, Ubuntu)</a:t>
            </a:r>
          </a:p>
          <a:p>
            <a:pPr lvl="1"/>
            <a:endParaRPr lang="en-US" u="sng" dirty="0" smtClean="0">
              <a:solidFill>
                <a:schemeClr val="accent2"/>
              </a:solidFill>
              <a:latin typeface="Vista Sans OT Reg" charset="0"/>
              <a:ea typeface="ヒラギノ角ゴ ProN W3" charset="0"/>
              <a:cs typeface="ヒラギノ角ゴ ProN W3" charset="0"/>
              <a:sym typeface="Wingdings"/>
            </a:endParaRPr>
          </a:p>
          <a:p>
            <a:pPr eaLnBrk="1" hangingPunct="1"/>
            <a:endParaRPr lang="en-US" dirty="0">
              <a:latin typeface="Vista Sans OT Reg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3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ok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615" y="412954"/>
            <a:ext cx="10549431" cy="66639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52282" y="0"/>
            <a:ext cx="10908406" cy="1455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22006" y="1455313"/>
            <a:ext cx="837126" cy="142498"/>
          </a:xfrm>
          <a:prstGeom prst="rect">
            <a:avLst/>
          </a:prstGeom>
          <a:solidFill>
            <a:srgbClr val="E4E8EF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9549" y="120566"/>
            <a:ext cx="8564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   </a:t>
            </a:r>
            <a:r>
              <a:rPr lang="en-US" sz="32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QA on REAL children’s stories</a:t>
            </a:r>
            <a:endParaRPr lang="en-US" sz="32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50006" y="769736"/>
            <a:ext cx="999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Predict missing word in a sentence given 20 previous sentences </a:t>
            </a:r>
            <a:r>
              <a:rPr lang="en-US" b="1" dirty="0" smtClean="0"/>
              <a:t>as multiple choice task.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330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t-r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988"/>
            <a:ext cx="9144000" cy="4381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8934" y="256431"/>
            <a:ext cx="65824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Results on Children’s Book Test</a:t>
            </a:r>
            <a:endParaRPr lang="en-US" sz="3200" b="1" dirty="0">
              <a:solidFill>
                <a:srgbClr val="33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640" y="5329595"/>
            <a:ext cx="8358389" cy="92333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Showed that language modeling should focus on named entities / nouns, as that’s the hard problem compared to human performance. 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Requires memory + reasoning</a:t>
            </a:r>
            <a:r>
              <a:rPr lang="en-US" b="1" dirty="0" smtClean="0">
                <a:solidFill>
                  <a:schemeClr val="accent3"/>
                </a:solidFill>
              </a:rPr>
              <a:t>. Memory Networks perform well.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t-r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00"/>
            <a:ext cx="9144000" cy="4381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8934" y="256431"/>
            <a:ext cx="65824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Results on Children’s Book Test</a:t>
            </a:r>
            <a:endParaRPr lang="en-US" sz="3200" b="1" dirty="0">
              <a:solidFill>
                <a:srgbClr val="33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0006" y="991673"/>
            <a:ext cx="7051387" cy="36933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</a:t>
            </a:r>
            <a:r>
              <a:rPr lang="en-US" b="1" dirty="0" smtClean="0"/>
              <a:t>Many New Models And Results </a:t>
            </a:r>
            <a:r>
              <a:rPr lang="en-US" b="1" dirty="0" smtClean="0"/>
              <a:t>Since Then</a:t>
            </a:r>
            <a:endParaRPr lang="en-US" b="1" dirty="0" smtClean="0"/>
          </a:p>
          <a:p>
            <a:endParaRPr lang="en-US" dirty="0"/>
          </a:p>
          <a:p>
            <a:r>
              <a:rPr lang="en-US" dirty="0" smtClean="0"/>
              <a:t>Text </a:t>
            </a:r>
            <a:r>
              <a:rPr lang="en-US" dirty="0"/>
              <a:t>Understanding with the Attention Sum Reader Network. </a:t>
            </a:r>
            <a:r>
              <a:rPr lang="en-US" dirty="0" err="1"/>
              <a:t>Kadlec</a:t>
            </a:r>
            <a:r>
              <a:rPr lang="en-US" dirty="0"/>
              <a:t> et al. </a:t>
            </a:r>
            <a:r>
              <a:rPr lang="mr-IN" dirty="0" smtClean="0"/>
              <a:t>’</a:t>
            </a:r>
            <a:r>
              <a:rPr lang="en-US" dirty="0" smtClean="0"/>
              <a:t>16    </a:t>
            </a:r>
            <a:r>
              <a:rPr lang="en-US" dirty="0" smtClean="0">
                <a:solidFill>
                  <a:srgbClr val="0000FF"/>
                </a:solidFill>
              </a:rPr>
              <a:t>CBT-NE</a:t>
            </a:r>
            <a:r>
              <a:rPr lang="en-US" dirty="0">
                <a:solidFill>
                  <a:srgbClr val="0000FF"/>
                </a:solidFill>
              </a:rPr>
              <a:t>: 71.0   CBT-CN: 68.9                 </a:t>
            </a:r>
            <a:r>
              <a:rPr lang="en-US" dirty="0" smtClean="0">
                <a:solidFill>
                  <a:srgbClr val="0000FF"/>
                </a:solidFill>
              </a:rPr>
              <a:t>    </a:t>
            </a:r>
            <a:r>
              <a:rPr lang="en-US" i="1" dirty="0" smtClean="0">
                <a:solidFill>
                  <a:srgbClr val="FF0000"/>
                </a:solidFill>
              </a:rPr>
              <a:t>Uses </a:t>
            </a:r>
            <a:r>
              <a:rPr lang="en-US" i="1" dirty="0">
                <a:solidFill>
                  <a:srgbClr val="FF0000"/>
                </a:solidFill>
              </a:rPr>
              <a:t>RNN style encoding of words + bypass module + 1 hop</a:t>
            </a:r>
          </a:p>
          <a:p>
            <a:r>
              <a:rPr lang="en-US" dirty="0"/>
              <a:t>Iterative Alternating Neural Attention for Machine Reading. </a:t>
            </a:r>
            <a:r>
              <a:rPr lang="en-US" dirty="0" err="1" smtClean="0"/>
              <a:t>Sordoni</a:t>
            </a:r>
            <a:r>
              <a:rPr lang="en-US" dirty="0" smtClean="0"/>
              <a:t> </a:t>
            </a:r>
            <a:r>
              <a:rPr lang="en-US" dirty="0"/>
              <a:t>et </a:t>
            </a:r>
            <a:r>
              <a:rPr lang="en-US" dirty="0" smtClean="0"/>
              <a:t>al. </a:t>
            </a:r>
            <a:r>
              <a:rPr lang="fr-FR" dirty="0" smtClean="0"/>
              <a:t>’</a:t>
            </a:r>
            <a:r>
              <a:rPr lang="en-US" dirty="0" smtClean="0"/>
              <a:t>16  </a:t>
            </a:r>
            <a:r>
              <a:rPr lang="en-US" dirty="0" smtClean="0">
                <a:solidFill>
                  <a:srgbClr val="0000FF"/>
                </a:solidFill>
              </a:rPr>
              <a:t>CBT-NE</a:t>
            </a:r>
            <a:r>
              <a:rPr lang="en-US" dirty="0">
                <a:solidFill>
                  <a:srgbClr val="0000FF"/>
                </a:solidFill>
              </a:rPr>
              <a:t>: 72.0    CBT-CN: 71.0</a:t>
            </a:r>
          </a:p>
          <a:p>
            <a:r>
              <a:rPr lang="en-US" dirty="0"/>
              <a:t>Natural Language Comprehension with the </a:t>
            </a:r>
            <a:r>
              <a:rPr lang="en-US" dirty="0" err="1"/>
              <a:t>EpiReader</a:t>
            </a:r>
            <a:r>
              <a:rPr lang="en-US" dirty="0"/>
              <a:t>. </a:t>
            </a:r>
            <a:r>
              <a:rPr lang="en-US" dirty="0" err="1"/>
              <a:t>Trischler</a:t>
            </a:r>
            <a:r>
              <a:rPr lang="en-US" dirty="0"/>
              <a:t> et al</a:t>
            </a:r>
            <a:r>
              <a:rPr lang="en-US" dirty="0" smtClean="0"/>
              <a:t>. </a:t>
            </a:r>
            <a:r>
              <a:rPr lang="fr-FR" dirty="0" smtClean="0"/>
              <a:t>’</a:t>
            </a:r>
            <a:r>
              <a:rPr lang="en-US" dirty="0" smtClean="0"/>
              <a:t>16              </a:t>
            </a:r>
            <a:r>
              <a:rPr lang="en-US" dirty="0" smtClean="0">
                <a:solidFill>
                  <a:srgbClr val="0000FF"/>
                </a:solidFill>
              </a:rPr>
              <a:t>CBT-NE</a:t>
            </a:r>
            <a:r>
              <a:rPr lang="en-US" dirty="0">
                <a:solidFill>
                  <a:srgbClr val="0000FF"/>
                </a:solidFill>
              </a:rPr>
              <a:t>: 71.8    CBT-CN: 70.6</a:t>
            </a:r>
          </a:p>
          <a:p>
            <a:r>
              <a:rPr lang="en-US" dirty="0"/>
              <a:t>Gated-Attention Readers for Text Comprehension. </a:t>
            </a:r>
            <a:r>
              <a:rPr lang="en-US" dirty="0" err="1" smtClean="0"/>
              <a:t>Dhingra</a:t>
            </a:r>
            <a:r>
              <a:rPr lang="en-US" dirty="0" smtClean="0"/>
              <a:t> </a:t>
            </a:r>
            <a:r>
              <a:rPr lang="en-US" dirty="0"/>
              <a:t>et al. </a:t>
            </a:r>
            <a:r>
              <a:rPr lang="fr-FR" dirty="0" smtClean="0"/>
              <a:t>’</a:t>
            </a:r>
            <a:r>
              <a:rPr lang="en-US" dirty="0" smtClean="0"/>
              <a:t>16                      </a:t>
            </a:r>
            <a:r>
              <a:rPr lang="en-US" dirty="0" smtClean="0">
                <a:solidFill>
                  <a:srgbClr val="0000FF"/>
                </a:solidFill>
              </a:rPr>
              <a:t>CBT-NE</a:t>
            </a:r>
            <a:r>
              <a:rPr lang="en-US" dirty="0">
                <a:solidFill>
                  <a:srgbClr val="0000FF"/>
                </a:solidFill>
              </a:rPr>
              <a:t>: 71.9    CBT-CN: </a:t>
            </a:r>
            <a:r>
              <a:rPr lang="en-US" dirty="0" smtClean="0">
                <a:solidFill>
                  <a:srgbClr val="0000FF"/>
                </a:solidFill>
              </a:rPr>
              <a:t>69.0                        </a:t>
            </a:r>
            <a:r>
              <a:rPr lang="en-US" i="1" dirty="0">
                <a:solidFill>
                  <a:srgbClr val="FF0000"/>
                </a:solidFill>
              </a:rPr>
              <a:t>Uses RNN style encoding of words + bypass module + multiplicative combination of query + multiple hops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823" y="5707575"/>
            <a:ext cx="8358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Requires </a:t>
            </a:r>
            <a:r>
              <a:rPr lang="en-US" b="1" dirty="0" smtClean="0"/>
              <a:t>memory + </a:t>
            </a:r>
            <a:r>
              <a:rPr lang="en-US" b="1" dirty="0" smtClean="0"/>
              <a:t>reasoning: further improving the models.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30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947"/>
            <a:ext cx="8229600" cy="1143000"/>
          </a:xfrm>
        </p:spPr>
        <p:txBody>
          <a:bodyPr/>
          <a:lstStyle/>
          <a:p>
            <a:r>
              <a:rPr lang="en-US" dirty="0" err="1" smtClean="0"/>
              <a:t>SQuAD</a:t>
            </a:r>
            <a:r>
              <a:rPr lang="en-US" dirty="0" smtClean="0"/>
              <a:t> dataset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900" y="1417638"/>
            <a:ext cx="5126932" cy="4741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947"/>
            <a:ext cx="4286557" cy="49872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7974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</a:t>
            </a:r>
            <a:r>
              <a:rPr lang="en-US" dirty="0" smtClean="0"/>
              <a:t>Dialog for </a:t>
            </a:r>
            <a:r>
              <a:rPr lang="en-US" dirty="0"/>
              <a:t>NLP researchers?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190"/>
            <a:ext cx="8474149" cy="464642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The purpose of language is to </a:t>
            </a:r>
            <a:r>
              <a:rPr lang="en-US" dirty="0" smtClean="0">
                <a:solidFill>
                  <a:srgbClr val="00B050"/>
                </a:solidFill>
              </a:rPr>
              <a:t>use it to accomplish </a:t>
            </a:r>
            <a:r>
              <a:rPr lang="en-US" dirty="0">
                <a:solidFill>
                  <a:srgbClr val="00B050"/>
                </a:solidFill>
              </a:rPr>
              <a:t>communication </a:t>
            </a:r>
            <a:r>
              <a:rPr lang="en-US" dirty="0" smtClean="0">
                <a:solidFill>
                  <a:srgbClr val="00B050"/>
                </a:solidFill>
              </a:rPr>
              <a:t>goals.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Hence</a:t>
            </a:r>
            <a:r>
              <a:rPr lang="en-US" dirty="0">
                <a:solidFill>
                  <a:srgbClr val="00B050"/>
                </a:solidFill>
              </a:rPr>
              <a:t>, </a:t>
            </a:r>
            <a:r>
              <a:rPr lang="en-US" dirty="0" smtClean="0">
                <a:solidFill>
                  <a:srgbClr val="00B050"/>
                </a:solidFill>
              </a:rPr>
              <a:t>solving dialog is a fundamental goal for NLP.</a:t>
            </a: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70C0"/>
                </a:solidFill>
              </a:rPr>
              <a:t>      Dialog can </a:t>
            </a:r>
            <a:r>
              <a:rPr lang="en-US" dirty="0">
                <a:solidFill>
                  <a:srgbClr val="0070C0"/>
                </a:solidFill>
              </a:rPr>
              <a:t>be seen as a single task (learning how to </a:t>
            </a:r>
            <a:r>
              <a:rPr lang="en-US" dirty="0" smtClean="0">
                <a:solidFill>
                  <a:srgbClr val="0070C0"/>
                </a:solidFill>
              </a:rPr>
              <a:t>talk)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70C0"/>
                </a:solidFill>
              </a:rPr>
              <a:t>or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70C0"/>
                </a:solidFill>
              </a:rPr>
              <a:t>    as thousands </a:t>
            </a:r>
            <a:r>
              <a:rPr lang="en-US" dirty="0">
                <a:solidFill>
                  <a:srgbClr val="0070C0"/>
                </a:solidFill>
              </a:rPr>
              <a:t>of related tasks that require different </a:t>
            </a:r>
            <a:r>
              <a:rPr lang="en-US" dirty="0" smtClean="0">
                <a:solidFill>
                  <a:srgbClr val="0070C0"/>
                </a:solidFill>
              </a:rPr>
              <a:t>skills,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rgbClr val="0070C0"/>
                </a:solidFill>
              </a:rPr>
              <a:t>all </a:t>
            </a:r>
            <a:r>
              <a:rPr lang="en-US" i="1" dirty="0">
                <a:solidFill>
                  <a:srgbClr val="0070C0"/>
                </a:solidFill>
              </a:rPr>
              <a:t>using the same input and output </a:t>
            </a:r>
            <a:r>
              <a:rPr lang="en-US" i="1" dirty="0" smtClean="0">
                <a:solidFill>
                  <a:srgbClr val="0070C0"/>
                </a:solidFill>
              </a:rPr>
              <a:t>format</a:t>
            </a:r>
          </a:p>
          <a:p>
            <a:pPr marL="0" indent="0"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E.g. the </a:t>
            </a:r>
            <a:r>
              <a:rPr lang="en-US" dirty="0">
                <a:solidFill>
                  <a:srgbClr val="FF0000"/>
                </a:solidFill>
              </a:rPr>
              <a:t>task of booking a restaurant, chatting about sports or the news, or answering factual or perceptually-grounded questions all fall under dialog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r>
              <a:rPr lang="mr-IN" dirty="0" smtClean="0">
                <a:solidFill>
                  <a:srgbClr val="FF0000"/>
                </a:solidFill>
              </a:rPr>
              <a:t>…</a:t>
            </a:r>
            <a:r>
              <a:rPr lang="en-US" dirty="0" smtClean="0">
                <a:solidFill>
                  <a:srgbClr val="FF0000"/>
                </a:solidFill>
              </a:rPr>
              <a:t>I could go on.. 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nd almost anything can be posed as QA 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1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849" y="-330305"/>
            <a:ext cx="8042276" cy="133695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WARNING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51" y="852103"/>
            <a:ext cx="8775029" cy="566460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Working </a:t>
            </a:r>
            <a:r>
              <a:rPr lang="en-US" sz="2400" dirty="0">
                <a:solidFill>
                  <a:srgbClr val="FF0000"/>
                </a:solidFill>
              </a:rPr>
              <a:t>on </a:t>
            </a:r>
            <a:r>
              <a:rPr lang="en-US" sz="2400" dirty="0" smtClean="0">
                <a:solidFill>
                  <a:srgbClr val="FF0000"/>
                </a:solidFill>
              </a:rPr>
              <a:t>individual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datasets can lead to </a:t>
            </a:r>
            <a:r>
              <a:rPr lang="en-US" sz="2400" dirty="0" err="1">
                <a:solidFill>
                  <a:srgbClr val="FF0000"/>
                </a:solidFill>
              </a:rPr>
              <a:t>siloed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research,overfitting</a:t>
            </a:r>
            <a:r>
              <a:rPr lang="en-US" sz="2400" dirty="0" smtClean="0">
                <a:solidFill>
                  <a:srgbClr val="FF0000"/>
                </a:solidFill>
              </a:rPr>
              <a:t> to specific qualities of a task that don’t generalize to other tasks.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For </a:t>
            </a:r>
            <a:r>
              <a:rPr lang="en-US" sz="2400" dirty="0">
                <a:solidFill>
                  <a:srgbClr val="002060"/>
                </a:solidFill>
              </a:rPr>
              <a:t>example, methods that do not generalize </a:t>
            </a:r>
            <a:r>
              <a:rPr lang="en-US" sz="2400" dirty="0" smtClean="0">
                <a:solidFill>
                  <a:srgbClr val="002060"/>
                </a:solidFill>
              </a:rPr>
              <a:t>beyond: 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err="1" smtClean="0">
                <a:solidFill>
                  <a:srgbClr val="0070C0"/>
                </a:solidFill>
              </a:rPr>
              <a:t>WebQuestions</a:t>
            </a:r>
            <a:r>
              <a:rPr lang="en-US" sz="2400" dirty="0" smtClean="0">
                <a:solidFill>
                  <a:srgbClr val="0070C0"/>
                </a:solidFill>
              </a:rPr>
              <a:t> (</a:t>
            </a:r>
            <a:r>
              <a:rPr lang="en-US" sz="2400" dirty="0" err="1" smtClean="0">
                <a:solidFill>
                  <a:srgbClr val="0070C0"/>
                </a:solidFill>
              </a:rPr>
              <a:t>Berant</a:t>
            </a:r>
            <a:r>
              <a:rPr lang="en-US" sz="2400" dirty="0" smtClean="0">
                <a:solidFill>
                  <a:srgbClr val="0070C0"/>
                </a:solidFill>
              </a:rPr>
              <a:t> et al., ‘13) because </a:t>
            </a:r>
            <a:r>
              <a:rPr lang="en-US" sz="2400" dirty="0">
                <a:solidFill>
                  <a:srgbClr val="0070C0"/>
                </a:solidFill>
              </a:rPr>
              <a:t>they specialize on knowledge bases </a:t>
            </a:r>
            <a:r>
              <a:rPr lang="en-US" sz="2400" dirty="0" smtClean="0">
                <a:solidFill>
                  <a:srgbClr val="0070C0"/>
                </a:solidFill>
              </a:rPr>
              <a:t>only,</a:t>
            </a:r>
          </a:p>
          <a:p>
            <a:r>
              <a:rPr lang="en-US" sz="2400" dirty="0" err="1" smtClean="0">
                <a:solidFill>
                  <a:srgbClr val="0070C0"/>
                </a:solidFill>
              </a:rPr>
              <a:t>SQuAD</a:t>
            </a:r>
            <a:r>
              <a:rPr lang="en-US" sz="2400" dirty="0" smtClean="0">
                <a:solidFill>
                  <a:srgbClr val="0070C0"/>
                </a:solidFill>
              </a:rPr>
              <a:t>  (</a:t>
            </a:r>
            <a:r>
              <a:rPr lang="en-US" sz="2400" dirty="0" err="1" smtClean="0">
                <a:solidFill>
                  <a:srgbClr val="0070C0"/>
                </a:solidFill>
              </a:rPr>
              <a:t>Rajpurkar</a:t>
            </a:r>
            <a:r>
              <a:rPr lang="en-US" sz="2400" dirty="0" smtClean="0">
                <a:solidFill>
                  <a:srgbClr val="0070C0"/>
                </a:solidFill>
              </a:rPr>
              <a:t> et al, </a:t>
            </a:r>
            <a:r>
              <a:rPr lang="mr-IN" sz="2400" dirty="0" smtClean="0">
                <a:solidFill>
                  <a:srgbClr val="0070C0"/>
                </a:solidFill>
              </a:rPr>
              <a:t>’</a:t>
            </a:r>
            <a:r>
              <a:rPr lang="en-US" sz="2400" dirty="0" smtClean="0">
                <a:solidFill>
                  <a:srgbClr val="0070C0"/>
                </a:solidFill>
              </a:rPr>
              <a:t>16)  </a:t>
            </a:r>
            <a:r>
              <a:rPr lang="en-US" sz="2400" dirty="0">
                <a:solidFill>
                  <a:srgbClr val="0070C0"/>
                </a:solidFill>
              </a:rPr>
              <a:t>because they predict start and end context </a:t>
            </a:r>
            <a:r>
              <a:rPr lang="en-US" sz="2400" dirty="0" smtClean="0">
                <a:solidFill>
                  <a:srgbClr val="0070C0"/>
                </a:solidFill>
              </a:rPr>
              <a:t>indices; </a:t>
            </a:r>
            <a:r>
              <a:rPr lang="en-US" sz="2400" dirty="0" smtClean="0">
                <a:solidFill>
                  <a:srgbClr val="0070C0"/>
                </a:solidFill>
              </a:rPr>
              <a:t>relies on word-overlap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err="1" smtClean="0">
                <a:solidFill>
                  <a:srgbClr val="0070C0"/>
                </a:solidFill>
              </a:rPr>
              <a:t>bAbI</a:t>
            </a:r>
            <a:r>
              <a:rPr lang="en-US" sz="2400" dirty="0" smtClean="0">
                <a:solidFill>
                  <a:srgbClr val="0070C0"/>
                </a:solidFill>
              </a:rPr>
              <a:t> (Weston et al., ‘15) because they </a:t>
            </a:r>
            <a:r>
              <a:rPr lang="en-US" sz="2400" dirty="0">
                <a:solidFill>
                  <a:srgbClr val="0070C0"/>
                </a:solidFill>
              </a:rPr>
              <a:t>use supporting facts </a:t>
            </a:r>
            <a:r>
              <a:rPr lang="en-US" sz="2400" dirty="0" smtClean="0">
                <a:solidFill>
                  <a:srgbClr val="0070C0"/>
                </a:solidFill>
              </a:rPr>
              <a:t>or </a:t>
            </a:r>
            <a:r>
              <a:rPr lang="en-US" sz="2400" dirty="0">
                <a:solidFill>
                  <a:srgbClr val="0070C0"/>
                </a:solidFill>
              </a:rPr>
              <a:t>make use of its simulated nature</a:t>
            </a:r>
            <a:r>
              <a:rPr lang="en-US" sz="2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CBT or QACNN aren’t really QA or dialogue tasks (closer to LM)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605" y="6285875"/>
            <a:ext cx="8708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 smtClean="0">
                <a:solidFill>
                  <a:srgbClr val="00B050"/>
                </a:solidFill>
              </a:rPr>
              <a:t>We want to find models/ideas that work on many tasks!!!!</a:t>
            </a:r>
            <a:endParaRPr lang="en-US" sz="2400" i="1" u="sng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41" y="126329"/>
            <a:ext cx="989879" cy="989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860" y="126329"/>
            <a:ext cx="957595" cy="95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7" y="372139"/>
            <a:ext cx="8454629" cy="6051735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6057991" y="2055970"/>
            <a:ext cx="1150883" cy="1240123"/>
          </a:xfrm>
          <a:prstGeom prst="straightConnector1">
            <a:avLst/>
          </a:prstGeom>
          <a:ln w="66675" cmpd="sng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6912" y="1880360"/>
            <a:ext cx="2254102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Svetlana </a:t>
            </a:r>
            <a:r>
              <a:rPr lang="en-US" dirty="0" err="1" smtClean="0"/>
              <a:t>Lazebnik</a:t>
            </a:r>
            <a:endParaRPr lang="en-US" dirty="0" smtClean="0"/>
          </a:p>
          <a:p>
            <a:r>
              <a:rPr lang="de-DE" dirty="0" smtClean="0"/>
              <a:t>1st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4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4" y="482281"/>
            <a:ext cx="7556083" cy="5590719"/>
          </a:xfrm>
        </p:spPr>
      </p:pic>
      <p:sp>
        <p:nvSpPr>
          <p:cNvPr id="5" name="Donut 4"/>
          <p:cNvSpPr/>
          <p:nvPr/>
        </p:nvSpPr>
        <p:spPr>
          <a:xfrm>
            <a:off x="1577103" y="3540641"/>
            <a:ext cx="6152767" cy="1424763"/>
          </a:xfrm>
          <a:prstGeom prst="donut">
            <a:avLst/>
          </a:prstGeom>
          <a:solidFill>
            <a:srgbClr val="FF0000">
              <a:alpha val="64000"/>
            </a:srgbClr>
          </a:solidFill>
          <a:ln w="0" cmpd="dbl"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4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571753"/>
            <a:ext cx="9274373" cy="3428997"/>
          </a:xfrm>
          <a:prstGeom prst="rect">
            <a:avLst/>
          </a:prstGeom>
          <a:solidFill>
            <a:srgbClr val="D130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485" y="2297443"/>
            <a:ext cx="8915401" cy="3255872"/>
          </a:xfrm>
        </p:spPr>
        <p:txBody>
          <a:bodyPr>
            <a:normAutofit fontScale="90000"/>
          </a:bodyPr>
          <a:lstStyle/>
          <a:p>
            <a:pPr algn="l"/>
            <a:r>
              <a:rPr lang="en-US" sz="2100" dirty="0" err="1">
                <a:solidFill>
                  <a:schemeClr val="bg1"/>
                </a:solidFill>
              </a:rPr>
              <a:t>ParlAI</a:t>
            </a:r>
            <a:r>
              <a:rPr lang="en-US" sz="2100" dirty="0">
                <a:solidFill>
                  <a:schemeClr val="bg1"/>
                </a:solidFill>
              </a:rPr>
              <a:t> (pronounced “par-lay”) is a framework for dialog research, implemented in Python.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/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Its goal is to provide </a:t>
            </a:r>
            <a:r>
              <a:rPr lang="en-US" sz="2100" dirty="0" smtClean="0">
                <a:solidFill>
                  <a:schemeClr val="bg1"/>
                </a:solidFill>
              </a:rPr>
              <a:t>the community:</a:t>
            </a:r>
            <a:r>
              <a:rPr lang="en-US" sz="2100" dirty="0">
                <a:solidFill>
                  <a:schemeClr val="bg1"/>
                </a:solidFill>
              </a:rPr>
              <a:t/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- a </a:t>
            </a:r>
            <a:r>
              <a:rPr lang="en-US" sz="2100" dirty="0" smtClean="0">
                <a:solidFill>
                  <a:schemeClr val="bg1"/>
                </a:solidFill>
              </a:rPr>
              <a:t>unified </a:t>
            </a:r>
            <a:r>
              <a:rPr lang="en-US" sz="2100" dirty="0">
                <a:solidFill>
                  <a:schemeClr val="bg1"/>
                </a:solidFill>
              </a:rPr>
              <a:t>framework for training and testing dialog </a:t>
            </a:r>
            <a:r>
              <a:rPr lang="en-US" sz="2100" dirty="0" smtClean="0">
                <a:solidFill>
                  <a:schemeClr val="bg1"/>
                </a:solidFill>
              </a:rPr>
              <a:t>models</a:t>
            </a:r>
            <a:r>
              <a:rPr lang="en-US" sz="2100" dirty="0">
                <a:solidFill>
                  <a:schemeClr val="bg1"/>
                </a:solidFill>
              </a:rPr>
              <a:t/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- </a:t>
            </a:r>
            <a:r>
              <a:rPr lang="en-US" sz="2100" dirty="0" smtClean="0">
                <a:solidFill>
                  <a:schemeClr val="bg1"/>
                </a:solidFill>
              </a:rPr>
              <a:t>a repository of both learning agents and tasks, use both to iterate research!</a:t>
            </a:r>
            <a:r>
              <a:rPr lang="en-US" sz="2100" b="1" dirty="0">
                <a:solidFill>
                  <a:schemeClr val="bg1"/>
                </a:solidFill>
              </a:rPr>
              <a:t/>
            </a:r>
            <a:br>
              <a:rPr lang="en-US" sz="2100" b="1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- seamless integration of Amazon Mechanical Turk for data collection and human evaluation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/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Over 20 tasks are </a:t>
            </a:r>
            <a:r>
              <a:rPr lang="en-US" sz="2100" dirty="0" smtClean="0">
                <a:solidFill>
                  <a:schemeClr val="bg1"/>
                </a:solidFill>
              </a:rPr>
              <a:t>supported, </a:t>
            </a:r>
            <a:r>
              <a:rPr lang="en-US" sz="2100" dirty="0">
                <a:solidFill>
                  <a:schemeClr val="bg1"/>
                </a:solidFill>
              </a:rPr>
              <a:t>including popular datasets such as: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b="1" dirty="0" err="1">
                <a:solidFill>
                  <a:srgbClr val="11E0F4"/>
                </a:solidFill>
              </a:rPr>
              <a:t>SQuAD</a:t>
            </a:r>
            <a:r>
              <a:rPr lang="en-US" sz="2100" b="1" dirty="0">
                <a:solidFill>
                  <a:srgbClr val="11E0F4"/>
                </a:solidFill>
              </a:rPr>
              <a:t>, </a:t>
            </a:r>
            <a:r>
              <a:rPr lang="en-US" sz="2100" b="1" dirty="0" err="1">
                <a:solidFill>
                  <a:srgbClr val="11E0F4"/>
                </a:solidFill>
              </a:rPr>
              <a:t>MCTest</a:t>
            </a:r>
            <a:r>
              <a:rPr lang="en-US" sz="2100" b="1" dirty="0">
                <a:solidFill>
                  <a:srgbClr val="11E0F4"/>
                </a:solidFill>
              </a:rPr>
              <a:t>, </a:t>
            </a:r>
            <a:r>
              <a:rPr lang="en-US" sz="2100" b="1" dirty="0" err="1">
                <a:solidFill>
                  <a:srgbClr val="11E0F4"/>
                </a:solidFill>
              </a:rPr>
              <a:t>WikiQA</a:t>
            </a:r>
            <a:r>
              <a:rPr lang="en-US" sz="2100" b="1" dirty="0">
                <a:solidFill>
                  <a:srgbClr val="11E0F4"/>
                </a:solidFill>
              </a:rPr>
              <a:t>, </a:t>
            </a:r>
            <a:r>
              <a:rPr lang="en-US" sz="2100" b="1" dirty="0" err="1">
                <a:solidFill>
                  <a:srgbClr val="11E0F4"/>
                </a:solidFill>
              </a:rPr>
              <a:t>WebQuestions</a:t>
            </a:r>
            <a:r>
              <a:rPr lang="en-US" sz="2100" b="1" dirty="0">
                <a:solidFill>
                  <a:srgbClr val="11E0F4"/>
                </a:solidFill>
              </a:rPr>
              <a:t>, </a:t>
            </a:r>
            <a:r>
              <a:rPr lang="en-US" sz="2100" b="1" dirty="0" err="1">
                <a:solidFill>
                  <a:srgbClr val="11E0F4"/>
                </a:solidFill>
              </a:rPr>
              <a:t>SimpleQuestions</a:t>
            </a:r>
            <a:r>
              <a:rPr lang="en-US" sz="2100" b="1" dirty="0">
                <a:solidFill>
                  <a:srgbClr val="11E0F4"/>
                </a:solidFill>
              </a:rPr>
              <a:t>, </a:t>
            </a:r>
            <a:r>
              <a:rPr lang="en-US" sz="2100" b="1" dirty="0" err="1">
                <a:solidFill>
                  <a:srgbClr val="11E0F4"/>
                </a:solidFill>
              </a:rPr>
              <a:t>WikiMovies</a:t>
            </a:r>
            <a:r>
              <a:rPr lang="en-US" sz="2100" b="1" dirty="0">
                <a:solidFill>
                  <a:srgbClr val="11E0F4"/>
                </a:solidFill>
              </a:rPr>
              <a:t>, QACNN &amp; </a:t>
            </a:r>
            <a:r>
              <a:rPr lang="en-US" sz="2100" b="1" dirty="0" err="1">
                <a:solidFill>
                  <a:srgbClr val="11E0F4"/>
                </a:solidFill>
              </a:rPr>
              <a:t>QADailyMail</a:t>
            </a:r>
            <a:r>
              <a:rPr lang="en-US" sz="2100" b="1" dirty="0">
                <a:solidFill>
                  <a:srgbClr val="11E0F4"/>
                </a:solidFill>
              </a:rPr>
              <a:t>, CBT, </a:t>
            </a:r>
            <a:r>
              <a:rPr lang="en-US" sz="2100" b="1" dirty="0" err="1">
                <a:solidFill>
                  <a:srgbClr val="11E0F4"/>
                </a:solidFill>
              </a:rPr>
              <a:t>BookTest</a:t>
            </a:r>
            <a:r>
              <a:rPr lang="en-US" sz="2100" b="1" dirty="0">
                <a:solidFill>
                  <a:srgbClr val="11E0F4"/>
                </a:solidFill>
              </a:rPr>
              <a:t>,  </a:t>
            </a:r>
            <a:r>
              <a:rPr lang="en-US" sz="2100" b="1" dirty="0" err="1">
                <a:solidFill>
                  <a:srgbClr val="11E0F4"/>
                </a:solidFill>
              </a:rPr>
              <a:t>bAbI</a:t>
            </a:r>
            <a:r>
              <a:rPr lang="en-US" sz="2100" b="1" dirty="0">
                <a:solidFill>
                  <a:srgbClr val="11E0F4"/>
                </a:solidFill>
              </a:rPr>
              <a:t> tasks, </a:t>
            </a:r>
            <a:r>
              <a:rPr lang="en-US" sz="2100" b="1" dirty="0" err="1">
                <a:solidFill>
                  <a:srgbClr val="11E0F4"/>
                </a:solidFill>
              </a:rPr>
              <a:t>bAbI</a:t>
            </a:r>
            <a:r>
              <a:rPr lang="en-US" sz="2100" b="1" dirty="0">
                <a:solidFill>
                  <a:srgbClr val="11E0F4"/>
                </a:solidFill>
              </a:rPr>
              <a:t> Dialog tasks, Ubuntu Dialog, </a:t>
            </a:r>
            <a:r>
              <a:rPr lang="en-US" sz="2100" b="1" dirty="0" err="1" smtClean="0">
                <a:solidFill>
                  <a:srgbClr val="11E0F4"/>
                </a:solidFill>
              </a:rPr>
              <a:t>OpenSubtitles</a:t>
            </a:r>
            <a:r>
              <a:rPr lang="en-US" sz="2100" b="1" dirty="0" smtClean="0">
                <a:solidFill>
                  <a:srgbClr val="11E0F4"/>
                </a:solidFill>
              </a:rPr>
              <a:t>, Cornell </a:t>
            </a:r>
            <a:r>
              <a:rPr lang="en-US" sz="2100" b="1" dirty="0" smtClean="0">
                <a:solidFill>
                  <a:srgbClr val="11E0F4"/>
                </a:solidFill>
              </a:rPr>
              <a:t>Movie,</a:t>
            </a:r>
            <a:r>
              <a:rPr lang="en-US" sz="2100" b="1" dirty="0">
                <a:solidFill>
                  <a:srgbClr val="11E0F4"/>
                </a:solidFill>
              </a:rPr>
              <a:t> </a:t>
            </a:r>
            <a:r>
              <a:rPr lang="en-US" sz="2100" b="1" dirty="0" smtClean="0">
                <a:solidFill>
                  <a:srgbClr val="11E0F4"/>
                </a:solidFill>
              </a:rPr>
              <a:t>VQA, </a:t>
            </a:r>
            <a:r>
              <a:rPr lang="en-US" sz="2100" b="1" dirty="0" err="1" smtClean="0">
                <a:solidFill>
                  <a:srgbClr val="11E0F4"/>
                </a:solidFill>
              </a:rPr>
              <a:t>VisDial</a:t>
            </a:r>
            <a:r>
              <a:rPr lang="en-US" sz="2100" b="1" dirty="0" smtClean="0">
                <a:solidFill>
                  <a:srgbClr val="11E0F4"/>
                </a:solidFill>
              </a:rPr>
              <a:t> &amp; CLEVR.</a:t>
            </a:r>
            <a:endParaRPr lang="en-US" b="1" dirty="0">
              <a:solidFill>
                <a:srgbClr val="11E0F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7399" y="1020730"/>
            <a:ext cx="7806332" cy="12695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950" dirty="0" err="1">
                <a:ln>
                  <a:solidFill>
                    <a:srgbClr val="EE0F54"/>
                  </a:solidFill>
                </a:ln>
              </a:rPr>
              <a:t>ParlAI</a:t>
            </a:r>
            <a:r>
              <a:rPr lang="en-US" sz="4950" dirty="0">
                <a:ln>
                  <a:solidFill>
                    <a:schemeClr val="bg1"/>
                  </a:solidFill>
                </a:ln>
              </a:rPr>
              <a:t>: </a:t>
            </a:r>
            <a:r>
              <a:rPr lang="en-US" sz="2625" dirty="0"/>
              <a:t>A platform for </a:t>
            </a:r>
            <a:r>
              <a:rPr lang="en-US" sz="2625" dirty="0" smtClean="0"/>
              <a:t>training </a:t>
            </a:r>
            <a:r>
              <a:rPr lang="en-US" sz="2625" dirty="0"/>
              <a:t>and evaluating dialog agents on a variety of openly available datasets.</a:t>
            </a:r>
            <a:r>
              <a:rPr lang="en-US" sz="2700" dirty="0"/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0876" y="5465428"/>
            <a:ext cx="32075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>
                <a:solidFill>
                  <a:srgbClr val="FFFF00"/>
                </a:solidFill>
              </a:rPr>
              <a:t>Check it out: </a:t>
            </a:r>
            <a:r>
              <a:rPr lang="en-US" sz="2100" b="1" dirty="0">
                <a:solidFill>
                  <a:srgbClr val="FFFF00"/>
                </a:solidFill>
              </a:rPr>
              <a:t>http://</a:t>
            </a:r>
            <a:r>
              <a:rPr lang="en-US" sz="2100" b="1" dirty="0" err="1">
                <a:solidFill>
                  <a:srgbClr val="FFFF00"/>
                </a:solidFill>
              </a:rPr>
              <a:t>parl.ai</a:t>
            </a:r>
            <a:endParaRPr lang="en-US" sz="21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226"/>
            <a:ext cx="1661960" cy="1661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507126"/>
            <a:ext cx="9792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Alexander H. Miller, Will Feng, Adam Fisch, Jiasen Lu, Dhruv Batra, Antoine Bordes, Devi Parikh, Jason Weston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0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Tasks are Inside?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98808" y="1671095"/>
            <a:ext cx="241181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Sentence </a:t>
            </a:r>
            <a:r>
              <a:rPr lang="en-US" b="1" dirty="0" smtClean="0"/>
              <a:t>Completion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QACNN</a:t>
            </a:r>
          </a:p>
          <a:p>
            <a:r>
              <a:rPr lang="en-US" dirty="0" err="1" smtClean="0"/>
              <a:t>QADailyMail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CBT 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err="1" smtClean="0"/>
              <a:t>BookTest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498808" y="3824177"/>
            <a:ext cx="243485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Dialog </a:t>
            </a:r>
            <a:r>
              <a:rPr lang="en-US" b="1" dirty="0"/>
              <a:t>Chit-Chat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Ubuntu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smtClean="0"/>
              <a:t>Movies </a:t>
            </a:r>
            <a:r>
              <a:rPr lang="en-US" dirty="0" err="1" smtClean="0"/>
              <a:t>SubReddit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smtClean="0"/>
              <a:t>Cornell Movie</a:t>
            </a:r>
          </a:p>
          <a:p>
            <a:r>
              <a:rPr lang="en-US" dirty="0" err="1" smtClean="0"/>
              <a:t>OpenSubtitles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51945" y="592267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Add your own dataset!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>
                <a:solidFill>
                  <a:srgbClr val="FF0000"/>
                </a:solidFill>
              </a:rPr>
              <a:t>Open source</a:t>
            </a:r>
            <a:r>
              <a:rPr lang="mr-IN" i="1" dirty="0" smtClean="0">
                <a:solidFill>
                  <a:srgbClr val="FF0000"/>
                </a:solidFill>
              </a:rPr>
              <a:t>…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4787" y="5461012"/>
            <a:ext cx="485730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VQA/Visual </a:t>
            </a:r>
            <a:r>
              <a:rPr lang="en-US" b="1" dirty="0" smtClean="0"/>
              <a:t>Dialog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VQA-v1,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VQA-v2,  </a:t>
            </a:r>
            <a:r>
              <a:rPr lang="en-US" dirty="0" err="1" smtClean="0">
                <a:solidFill>
                  <a:srgbClr val="0070C0"/>
                </a:solidFill>
              </a:rPr>
              <a:t>VisDial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smtClean="0">
                <a:solidFill>
                  <a:srgbClr val="0070C0"/>
                </a:solidFill>
              </a:rPr>
              <a:t>CLEVR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787" y="3804684"/>
            <a:ext cx="4430232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Dialog </a:t>
            </a:r>
            <a:r>
              <a:rPr lang="en-US" b="1" dirty="0" smtClean="0"/>
              <a:t>Goal-Oriented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bAbI</a:t>
            </a:r>
            <a:r>
              <a:rPr lang="en-US" dirty="0" smtClean="0"/>
              <a:t> Dialog tasks,  </a:t>
            </a:r>
            <a:r>
              <a:rPr lang="en-US" dirty="0" smtClean="0">
                <a:solidFill>
                  <a:srgbClr val="0070C0"/>
                </a:solidFill>
              </a:rPr>
              <a:t>personalized-dialog</a:t>
            </a:r>
          </a:p>
          <a:p>
            <a:r>
              <a:rPr lang="en-US" dirty="0"/>
              <a:t>Dialog-based Language Learning </a:t>
            </a:r>
            <a:r>
              <a:rPr lang="en-US" dirty="0" err="1"/>
              <a:t>bAbI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Dialog-based Language Learning </a:t>
            </a:r>
            <a:r>
              <a:rPr lang="en-US" dirty="0" smtClean="0"/>
              <a:t>Movie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err="1" smtClean="0"/>
              <a:t>MovieDD-QARecs</a:t>
            </a:r>
            <a:r>
              <a:rPr lang="en-US" dirty="0" smtClean="0"/>
              <a:t> dialogue)</a:t>
            </a:r>
            <a:endParaRPr lang="en-US" strike="sngStrik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787" y="1317360"/>
            <a:ext cx="4506432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QA datasets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 err="1" smtClean="0"/>
              <a:t>SQuAD</a:t>
            </a:r>
            <a:r>
              <a:rPr lang="en-US" dirty="0">
                <a:solidFill>
                  <a:srgbClr val="0070C0"/>
                </a:solidFill>
              </a:rPr>
              <a:t>, MS </a:t>
            </a:r>
            <a:r>
              <a:rPr lang="en-US" dirty="0" smtClean="0">
                <a:solidFill>
                  <a:srgbClr val="0070C0"/>
                </a:solidFill>
              </a:rPr>
              <a:t>MARCO, </a:t>
            </a:r>
            <a:r>
              <a:rPr lang="en-US" dirty="0" err="1" smtClean="0">
                <a:solidFill>
                  <a:srgbClr val="0070C0"/>
                </a:solidFill>
              </a:rPr>
              <a:t>TriviaQA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err="1" smtClean="0"/>
              <a:t>bAbI</a:t>
            </a:r>
            <a:r>
              <a:rPr lang="en-US" dirty="0" smtClean="0"/>
              <a:t> tasks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err="1"/>
              <a:t>MCTest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err="1" smtClean="0"/>
              <a:t>SimpleQuestions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err="1" smtClean="0"/>
              <a:t>WikiQA</a:t>
            </a:r>
            <a:r>
              <a:rPr lang="en-US" dirty="0" smtClean="0"/>
              <a:t>, </a:t>
            </a:r>
            <a:r>
              <a:rPr lang="en-US" dirty="0" err="1" smtClean="0"/>
              <a:t>WebQuestions</a:t>
            </a:r>
            <a:r>
              <a:rPr lang="en-US" dirty="0" smtClean="0"/>
              <a:t>, </a:t>
            </a:r>
            <a:r>
              <a:rPr lang="en-US" dirty="0" err="1">
                <a:solidFill>
                  <a:srgbClr val="0070C0"/>
                </a:solidFill>
              </a:rPr>
              <a:t>InsuranceQA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err="1" smtClean="0"/>
              <a:t>WikiMovies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 smtClean="0"/>
              <a:t>MTurkWikiMovies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MovieDD</a:t>
            </a:r>
            <a:r>
              <a:rPr lang="en-US" dirty="0" smtClean="0"/>
              <a:t> (Movie-Recommendations)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5181" y="106326"/>
            <a:ext cx="195639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Current Snapshot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Tasks are Inside?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98808" y="1671095"/>
            <a:ext cx="241181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Sentence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Completion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QACNN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QADailyMail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CBT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BookTest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8808" y="3824177"/>
            <a:ext cx="243485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Dialogue Chit-Chat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Ubuntu multiple-choice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UbuntuGeneration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Movies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SubReddit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Reddit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Twitter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Add your own dataset!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Open source</a:t>
            </a:r>
            <a:r>
              <a:rPr lang="mr-IN" i="1" dirty="0" smtClean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2476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VQA/Visual Dialogue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TBD..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787" y="3804684"/>
            <a:ext cx="443023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Dialogue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Goal-Oriented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bAbI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Dialog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tasks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Camrest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Dialog-based Language Learning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QA,Recs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dialogue)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CommAI-env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787" y="1306728"/>
            <a:ext cx="4506432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QA datasets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 err="1"/>
              <a:t>bAbI</a:t>
            </a:r>
            <a:r>
              <a:rPr lang="en-US" dirty="0"/>
              <a:t> </a:t>
            </a:r>
            <a:r>
              <a:rPr lang="en-US" dirty="0" smtClean="0"/>
              <a:t>tasks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MCTest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SquAD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NewsQA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 MS MARCO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SimpleQuestions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WebQuestions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WikiQA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MTurkWikiMovies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(Movie-Recommendations)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76" y="2861055"/>
            <a:ext cx="6654800" cy="39243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1648047" y="1881963"/>
            <a:ext cx="1041990" cy="96756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0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903"/>
            <a:ext cx="8229600" cy="1143000"/>
          </a:xfrm>
        </p:spPr>
        <p:txBody>
          <a:bodyPr/>
          <a:lstStyle/>
          <a:p>
            <a:r>
              <a:rPr lang="en-US" dirty="0" smtClean="0"/>
              <a:t>What Tasks are Inside?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98808" y="1671095"/>
            <a:ext cx="241181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Sentence </a:t>
            </a:r>
            <a:r>
              <a:rPr lang="en-US" b="1" dirty="0" smtClean="0"/>
              <a:t>Completion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0070C0"/>
                </a:solidFill>
              </a:rPr>
              <a:t>QACNN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QADailyMail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CBT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err="1" smtClean="0">
                <a:solidFill>
                  <a:srgbClr val="0070C0"/>
                </a:solidFill>
              </a:rPr>
              <a:t>BookTest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8808" y="3824177"/>
            <a:ext cx="243485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Dialogue Chit-Chat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Ubuntu multiple-choice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err="1" smtClean="0">
                <a:solidFill>
                  <a:srgbClr val="0070C0"/>
                </a:solidFill>
              </a:rPr>
              <a:t>UbuntuGeneration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Movies </a:t>
            </a:r>
            <a:r>
              <a:rPr lang="en-US" dirty="0" err="1" smtClean="0">
                <a:solidFill>
                  <a:srgbClr val="0070C0"/>
                </a:solidFill>
              </a:rPr>
              <a:t>SubReddit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Reddit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Twitter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Add your own dataset!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>
                <a:solidFill>
                  <a:srgbClr val="FF0000"/>
                </a:solidFill>
              </a:rPr>
              <a:t>Open source</a:t>
            </a:r>
            <a:r>
              <a:rPr lang="mr-IN" i="1" dirty="0" smtClean="0">
                <a:solidFill>
                  <a:srgbClr val="FF0000"/>
                </a:solidFill>
              </a:rPr>
              <a:t>…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2476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VQA/Visual Dialogue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i="1" dirty="0" smtClean="0">
                <a:solidFill>
                  <a:srgbClr val="FF0000"/>
                </a:solidFill>
              </a:rPr>
              <a:t>TBD..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787" y="3804684"/>
            <a:ext cx="443023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Dialogue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Goal-Oriented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bAbI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Dialog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tasks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Camrest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Dialog-based Language Learning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QA,Recs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dialogue)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CommAI-env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787" y="1306728"/>
            <a:ext cx="4506432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QA datasets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bAbI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tasks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MCTest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/>
              <a:t>SquAD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NewsQA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 MS MARCO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SimpleQuestions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WebQuestions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WikiQA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MTurkWikiMovies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(Movie-Recommendations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27" y="541653"/>
            <a:ext cx="5283200" cy="6146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1467293" y="1584251"/>
            <a:ext cx="1680534" cy="6911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9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4131"/>
            <a:ext cx="8229600" cy="1143000"/>
          </a:xfrm>
        </p:spPr>
        <p:txBody>
          <a:bodyPr/>
          <a:lstStyle/>
          <a:p>
            <a:r>
              <a:rPr lang="en-US" dirty="0" smtClean="0"/>
              <a:t>What Tasks are Inside?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98808" y="1671095"/>
            <a:ext cx="241181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Sentence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Completion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QACNN</a:t>
            </a:r>
          </a:p>
          <a:p>
            <a:r>
              <a:rPr lang="en-US" dirty="0" err="1" smtClean="0"/>
              <a:t>QADailyMail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CBT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BookTest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8808" y="3824177"/>
            <a:ext cx="243485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Dialogue Chit-Chat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Ubuntu multiple-choice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err="1" smtClean="0">
                <a:solidFill>
                  <a:srgbClr val="0070C0"/>
                </a:solidFill>
              </a:rPr>
              <a:t>UbuntuGeneration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Movies </a:t>
            </a:r>
            <a:r>
              <a:rPr lang="en-US" dirty="0" err="1" smtClean="0">
                <a:solidFill>
                  <a:srgbClr val="0070C0"/>
                </a:solidFill>
              </a:rPr>
              <a:t>SubReddit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Reddit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Twitter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Add your own dataset!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>
                <a:solidFill>
                  <a:srgbClr val="FF0000"/>
                </a:solidFill>
              </a:rPr>
              <a:t>Open source</a:t>
            </a:r>
            <a:r>
              <a:rPr lang="mr-IN" i="1" dirty="0" smtClean="0">
                <a:solidFill>
                  <a:srgbClr val="FF0000"/>
                </a:solidFill>
              </a:rPr>
              <a:t>…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2476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VQA/Visual Dialogue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>
                <a:solidFill>
                  <a:srgbClr val="FF0000"/>
                </a:solidFill>
              </a:rPr>
              <a:t>TBD..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787" y="3804684"/>
            <a:ext cx="443023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Dialogue </a:t>
            </a:r>
            <a:r>
              <a:rPr lang="en-US" b="1" dirty="0" smtClean="0"/>
              <a:t>Goal-Oriented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>
                <a:solidFill>
                  <a:srgbClr val="0070C0"/>
                </a:solidFill>
              </a:rPr>
              <a:t>bAbI</a:t>
            </a:r>
            <a:r>
              <a:rPr lang="en-US" dirty="0" smtClean="0">
                <a:solidFill>
                  <a:srgbClr val="0070C0"/>
                </a:solidFill>
              </a:rPr>
              <a:t> Dialog </a:t>
            </a:r>
            <a:r>
              <a:rPr lang="en-US" dirty="0">
                <a:solidFill>
                  <a:srgbClr val="0070C0"/>
                </a:solidFill>
              </a:rPr>
              <a:t>tasks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err="1" smtClean="0">
                <a:solidFill>
                  <a:srgbClr val="0070C0"/>
                </a:solidFill>
              </a:rPr>
              <a:t>Camrest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Dialog-based Language Learning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err="1" smtClean="0">
                <a:solidFill>
                  <a:srgbClr val="0070C0"/>
                </a:solidFill>
              </a:rPr>
              <a:t>MovieDD</a:t>
            </a:r>
            <a:r>
              <a:rPr lang="en-US" dirty="0" smtClean="0">
                <a:solidFill>
                  <a:srgbClr val="0070C0"/>
                </a:solidFill>
              </a:rPr>
              <a:t> (</a:t>
            </a:r>
            <a:r>
              <a:rPr lang="en-US" dirty="0" err="1" smtClean="0">
                <a:solidFill>
                  <a:srgbClr val="0070C0"/>
                </a:solidFill>
              </a:rPr>
              <a:t>QA,Recs</a:t>
            </a:r>
            <a:r>
              <a:rPr lang="en-US" dirty="0" smtClean="0">
                <a:solidFill>
                  <a:srgbClr val="0070C0"/>
                </a:solidFill>
              </a:rPr>
              <a:t> dialogue) 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err="1" smtClean="0">
                <a:solidFill>
                  <a:srgbClr val="0070C0"/>
                </a:solidFill>
              </a:rPr>
              <a:t>CommAI-env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787" y="1306728"/>
            <a:ext cx="4506432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QA datasets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bAbI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tasks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MCTest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SquAD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NewsQA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 MS MARCO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SimpleQuestions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WebQuestions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WikiQA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MTurkWikiMovies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(Movie-Recommendations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3577"/>
            <a:ext cx="7769372" cy="402442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/>
          <p:cNvCxnSpPr>
            <a:endCxn id="4" idx="1"/>
          </p:cNvCxnSpPr>
          <p:nvPr/>
        </p:nvCxnSpPr>
        <p:spPr>
          <a:xfrm flipV="1">
            <a:off x="4572000" y="2409759"/>
            <a:ext cx="926808" cy="423818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37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Tasks are Inside?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98808" y="1671095"/>
            <a:ext cx="241181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Sentence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Completion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QACNN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QADailyMail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CBT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BookTest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8808" y="3824177"/>
            <a:ext cx="243485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Dialogue Chit-Chat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Ubuntu multiple-choice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UbuntuGeneration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Movies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SubReddit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Reddit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Twitter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Add your own dataset!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Open source</a:t>
            </a:r>
            <a:r>
              <a:rPr lang="mr-IN" i="1" dirty="0" smtClean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2476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VQA/Visual Dialogue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TBD..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787" y="3804684"/>
            <a:ext cx="443023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Dialogue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Goal-Oriented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bAbI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Dialog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tasks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Camrest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Dialog-based Language Learning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QA,Recs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dialogue)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CommAI-env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787" y="1306728"/>
            <a:ext cx="4506432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QA datasets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bAbI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tasks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MCTest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SquAD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NewsQA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 MS MARCO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SimpleQuestions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WebQuestions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WikiQA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MTurkWikiMovies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(Movie-Recommendations)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3198"/>
            <a:ext cx="9144000" cy="49530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986670" y="2711302"/>
            <a:ext cx="606056" cy="23391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87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Tasks are Inside?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98808" y="1671095"/>
            <a:ext cx="241181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Sentence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Completion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QACNN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QADailyMail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CBT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BookTest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8808" y="3824177"/>
            <a:ext cx="243485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Dialogue Chit-Chat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Ubuntu multiple-choice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UbuntuGeneration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Movies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SubReddit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Reddit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Twitter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Add your own dataset!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Open source</a:t>
            </a:r>
            <a:r>
              <a:rPr lang="mr-IN" i="1" dirty="0" smtClean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2476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VQA/Visual Dialogue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TBD..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787" y="3804684"/>
            <a:ext cx="443023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Dialogue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Goal-Oriented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bAbI</a:t>
            </a:r>
            <a:r>
              <a:rPr lang="en-US" dirty="0" smtClean="0"/>
              <a:t> Dialog </a:t>
            </a:r>
            <a:r>
              <a:rPr lang="en-US" dirty="0"/>
              <a:t>tasks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Camrest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Dialog-based Language Learning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QA,Recs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dialogue)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CommAI-env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787" y="1306728"/>
            <a:ext cx="4506432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QA datasets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bAbI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tasks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MCTest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SquAD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NewsQA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 MS MARCO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SimpleQuestions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WebQuestions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WikiQA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MTurkWikiMovies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(Movie-Recommendations)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611096"/>
            <a:ext cx="5715000" cy="584770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2222205" y="3710763"/>
            <a:ext cx="1206795" cy="4890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48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Dialog for vision researchers?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190"/>
            <a:ext cx="8474149" cy="4646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You tell me!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Some reasons I can think of:</a:t>
            </a:r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Vision has got to the point where linking to speech acts or motor actions makes sense..</a:t>
            </a:r>
          </a:p>
          <a:p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Vision has always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mapped to e.g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text labels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to see if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a model “understands”.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QA &amp; Dialog are more sophisticated tests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Dialog is an interface to humans, which links to more applications</a:t>
            </a:r>
          </a:p>
          <a:p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Language: possible output </a:t>
            </a:r>
            <a:r>
              <a:rPr lang="en-US" sz="2000" i="1" dirty="0" smtClean="0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 input which gives richer learning possibilities.</a:t>
            </a:r>
          </a:p>
          <a:p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Tasks are Inside?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98808" y="1671095"/>
            <a:ext cx="241181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Sentence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Completion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QACNN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QADailyMail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CBT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BookTest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8808" y="3824177"/>
            <a:ext cx="243485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Dialogue Chit-Chat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Ubuntu multiple-choice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UbuntuGeneration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Movies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SubReddit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Reddit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Twitter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Add your own dataset!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Open source</a:t>
            </a:r>
            <a:r>
              <a:rPr lang="mr-IN" i="1" dirty="0" smtClean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2476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VQA/Visual Dialogue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TBD..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787" y="3804684"/>
            <a:ext cx="443023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Dialogue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Goal-Oriented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bAbI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Dialog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tasks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Camrest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Dialog-based Language Learning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/>
              <a:t>MovieDD</a:t>
            </a:r>
            <a:r>
              <a:rPr lang="en-US" dirty="0" smtClean="0"/>
              <a:t> (</a:t>
            </a:r>
            <a:r>
              <a:rPr lang="en-US" dirty="0" err="1" smtClean="0"/>
              <a:t>QA,Recs</a:t>
            </a:r>
            <a:r>
              <a:rPr lang="en-US" dirty="0" smtClean="0"/>
              <a:t> dialogue)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CommAI-env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787" y="1306728"/>
            <a:ext cx="4506432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QA datasets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bAbI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tasks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MCTest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SquAD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NewsQA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 MS MARCO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SimpleQuestions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WebQuestions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WikiQA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MTurkWikiMovies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(Movie-Recommendations)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14" y="1823809"/>
            <a:ext cx="6934200" cy="20447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1722476" y="3804684"/>
            <a:ext cx="1945757" cy="1245781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55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Tasks are Inside?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98808" y="1671095"/>
            <a:ext cx="241181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Sentence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Completion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QACNN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QADailyMail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CBT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BookTest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8808" y="3824177"/>
            <a:ext cx="243485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Dialogue Chit-Chat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Ubuntu multiple-choice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/>
              <a:t>UbuntuGeneration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Movies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SubReddit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Reddit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Twitter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Add your own dataset!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Open source</a:t>
            </a:r>
            <a:r>
              <a:rPr lang="mr-IN" i="1" dirty="0" smtClean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2476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VQA/Visual Dialogue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TBD..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787" y="3804684"/>
            <a:ext cx="443023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Dialogue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Goal-Oriented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bAbI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Dialog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tasks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Camrest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Dialog-based Language Learning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QA,Recs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dialogue)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CommAI-env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787" y="1306728"/>
            <a:ext cx="4506432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QA datasets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bAbI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tasks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MCTest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SquAD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NewsQA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 MS MARCO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SimpleQuestions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WebQuestions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WikiQA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MTurkWikiMovies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(Movie-Recommendations)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54"/>
            <a:ext cx="9144000" cy="331075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5155019" y="3551227"/>
            <a:ext cx="756683" cy="93571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60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Tasks are Inside?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98808" y="1671095"/>
            <a:ext cx="241181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Sentence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Completion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QACNN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QADailyMail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CBT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BookTest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8808" y="3824177"/>
            <a:ext cx="243485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Dialogue Chit-Chat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Ubuntu multiple-choice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UbuntuGeneration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/>
              <a:t>Movies </a:t>
            </a:r>
            <a:r>
              <a:rPr lang="en-US" dirty="0" err="1" smtClean="0"/>
              <a:t>SubReddit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Reddit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Twitter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Add your own dataset!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Open source</a:t>
            </a:r>
            <a:r>
              <a:rPr lang="mr-IN" i="1" dirty="0" smtClean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2476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VQA/Visual Dialogue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TBD..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787" y="3804684"/>
            <a:ext cx="443023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Dialogue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Goal-Oriented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bAbI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Dialog tasks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Camrest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Dialog-based Language Learning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QA,Recs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dialogue) 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CommAI-env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787" y="1306728"/>
            <a:ext cx="4506432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QA datasets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bAbI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tasks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MCTest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SquAD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NewsQA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 MS MARCO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SimpleQuestions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WebQuestions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WikiQA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MTurkWikiMovies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(Movie-Recommendations)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" y="2954598"/>
            <a:ext cx="7938266" cy="11025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1" y="1930216"/>
            <a:ext cx="6781800" cy="10541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155019" y="3955312"/>
            <a:ext cx="437707" cy="8293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6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Tasks are Inside?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98808" y="1671095"/>
            <a:ext cx="241181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Sentence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Completion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QACNN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QADailyMail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CBT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BookTest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8808" y="3824177"/>
            <a:ext cx="243485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Dialogue Chit-Chat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Ubuntu multiple-choice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UbuntuGeneration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Movies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SubReddit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Reddit</a:t>
            </a:r>
          </a:p>
          <a:p>
            <a:r>
              <a:rPr lang="en-US" dirty="0" smtClean="0"/>
              <a:t>Twitter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Add your own dataset!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Open source</a:t>
            </a:r>
            <a:r>
              <a:rPr lang="mr-IN" i="1" dirty="0" smtClean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2476" y="5812467"/>
            <a:ext cx="243485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VQA/Visual Dialogue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TBD..</a:t>
            </a:r>
            <a:endParaRPr lang="en-US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787" y="3804684"/>
            <a:ext cx="443023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Dialogue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Goal-Oriented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bAbI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Dialog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tasks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Camrest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Dialog-based Language Learning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QA,Recs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dialogue)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CommAI-env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787" y="1306728"/>
            <a:ext cx="4506432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QA datasets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bAbI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tasks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MCTest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SquAD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NewsQA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 MS MARCO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SimpleQuestions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WebQuestions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WikiQA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MTurkWikiMovies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MovieDD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(Movie-Recommendations)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1" y="1877976"/>
            <a:ext cx="8001000" cy="2349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4867942" y="4195288"/>
            <a:ext cx="701749" cy="1055032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2" y="4163990"/>
            <a:ext cx="2260600" cy="30861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2018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35" y="1141228"/>
            <a:ext cx="1314893" cy="1314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Why Unify?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want models that aren’t just one-trick</a:t>
            </a:r>
          </a:p>
          <a:p>
            <a:endParaRPr lang="en-US" dirty="0"/>
          </a:p>
          <a:p>
            <a:r>
              <a:rPr lang="en-US" dirty="0" smtClean="0"/>
              <a:t>We can find model weaknesses &amp; iterate</a:t>
            </a:r>
          </a:p>
          <a:p>
            <a:endParaRPr lang="en-US" dirty="0"/>
          </a:p>
          <a:p>
            <a:r>
              <a:rPr lang="en-US" dirty="0" smtClean="0"/>
              <a:t>We can study task transfer, compositionality,..</a:t>
            </a:r>
          </a:p>
          <a:p>
            <a:endParaRPr lang="en-US" dirty="0"/>
          </a:p>
          <a:p>
            <a:r>
              <a:rPr lang="en-US" dirty="0" smtClean="0"/>
              <a:t>Maybe one day we can get close to AI ;)  </a:t>
            </a:r>
            <a:endParaRPr lang="en-US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smtClean="0">
                <a:solidFill>
                  <a:srgbClr val="002060"/>
                </a:solidFill>
              </a:rPr>
              <a:t> 	 -&gt; an agent that is good at (all?) dialog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7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</a:t>
            </a:r>
            <a:r>
              <a:rPr lang="en-US" dirty="0" smtClean="0"/>
              <a:t>Dialog </a:t>
            </a:r>
            <a:r>
              <a:rPr lang="en-US" dirty="0"/>
              <a:t>for ML researchers?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77" y="1637414"/>
            <a:ext cx="8686801" cy="43912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From a machine learning perspective, </a:t>
            </a:r>
            <a:r>
              <a:rPr lang="en-US" sz="2400" dirty="0" smtClean="0">
                <a:solidFill>
                  <a:srgbClr val="00B050"/>
                </a:solidFill>
              </a:rPr>
              <a:t>different </a:t>
            </a:r>
            <a:r>
              <a:rPr lang="en-US" sz="2400" dirty="0" smtClean="0">
                <a:solidFill>
                  <a:srgbClr val="00B050"/>
                </a:solidFill>
              </a:rPr>
              <a:t>dialog tasks require:</a:t>
            </a:r>
          </a:p>
          <a:p>
            <a:pPr marL="0" indent="0">
              <a:buNone/>
            </a:pPr>
            <a:endParaRPr lang="en-US" sz="24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task transfer 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logical </a:t>
            </a:r>
            <a:r>
              <a:rPr lang="en-US" sz="2400" dirty="0">
                <a:solidFill>
                  <a:srgbClr val="0070C0"/>
                </a:solidFill>
              </a:rPr>
              <a:t>and commonsense </a:t>
            </a:r>
            <a:r>
              <a:rPr lang="en-US" sz="2400" dirty="0" smtClean="0">
                <a:solidFill>
                  <a:srgbClr val="0070C0"/>
                </a:solidFill>
              </a:rPr>
              <a:t>reasoning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memory</a:t>
            </a:r>
            <a:endParaRPr lang="en-US" sz="2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learning from interaction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 learning </a:t>
            </a:r>
            <a:r>
              <a:rPr lang="en-US" sz="2400" dirty="0" smtClean="0">
                <a:solidFill>
                  <a:srgbClr val="0070C0"/>
                </a:solidFill>
              </a:rPr>
              <a:t>compositionality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planning 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400" i="1" dirty="0" smtClean="0">
                <a:solidFill>
                  <a:srgbClr val="FF0000"/>
                </a:solidFill>
              </a:rPr>
              <a:t>..and more</a:t>
            </a:r>
            <a:r>
              <a:rPr lang="en-US" sz="2400" i="1" dirty="0" smtClean="0">
                <a:solidFill>
                  <a:srgbClr val="FF0000"/>
                </a:solidFill>
              </a:rPr>
              <a:t>!</a:t>
            </a:r>
          </a:p>
          <a:p>
            <a:pPr marL="0" indent="0" algn="ctr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rgbClr val="00B050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>
            <a:off x="2339165" y="3583172"/>
            <a:ext cx="4805916" cy="552893"/>
          </a:xfrm>
          <a:prstGeom prst="donut">
            <a:avLst/>
          </a:prstGeom>
          <a:solidFill>
            <a:srgbClr val="FF0000">
              <a:alpha val="64000"/>
            </a:srgbClr>
          </a:solidFill>
          <a:ln w="0" cmpd="dbl"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8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From Human Responses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Mary went to the hallway.</a:t>
            </a:r>
          </a:p>
          <a:p>
            <a:pPr marL="0" indent="0">
              <a:buNone/>
            </a:pPr>
            <a:r>
              <a:rPr lang="en-US" dirty="0" smtClean="0"/>
              <a:t>John </a:t>
            </a:r>
            <a:r>
              <a:rPr lang="en-US" dirty="0"/>
              <a:t>moved to the </a:t>
            </a:r>
            <a:r>
              <a:rPr lang="en-US" dirty="0" smtClean="0"/>
              <a:t>bathroom.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Mary </a:t>
            </a:r>
            <a:r>
              <a:rPr lang="en-US" dirty="0"/>
              <a:t>travelled to the </a:t>
            </a:r>
            <a:r>
              <a:rPr lang="en-US" dirty="0" smtClean="0"/>
              <a:t>kitchen.</a:t>
            </a:r>
          </a:p>
          <a:p>
            <a:pPr marL="0" indent="0">
              <a:buNone/>
            </a:pPr>
            <a:r>
              <a:rPr lang="en-US" dirty="0" smtClean="0"/>
              <a:t>Where is Mary?     </a:t>
            </a:r>
            <a:r>
              <a:rPr lang="en-US" dirty="0" err="1" smtClean="0">
                <a:solidFill>
                  <a:srgbClr val="FF0000"/>
                </a:solidFill>
              </a:rPr>
              <a:t>A:playground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No, that's incorrect. </a:t>
            </a:r>
          </a:p>
          <a:p>
            <a:pPr marL="0" indent="0">
              <a:buNone/>
            </a:pPr>
            <a:r>
              <a:rPr lang="en-US" dirty="0" smtClean="0"/>
              <a:t>Where </a:t>
            </a:r>
            <a:r>
              <a:rPr lang="en-US" dirty="0"/>
              <a:t>is John? </a:t>
            </a:r>
            <a:r>
              <a:rPr lang="en-US" dirty="0" smtClean="0"/>
              <a:t>    </a:t>
            </a:r>
            <a:r>
              <a:rPr lang="en-US" dirty="0" err="1" smtClean="0">
                <a:solidFill>
                  <a:srgbClr val="FF0000"/>
                </a:solidFill>
              </a:rPr>
              <a:t>A:bathroom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Yes</a:t>
            </a:r>
            <a:r>
              <a:rPr lang="en-US" dirty="0"/>
              <a:t>, that's right!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01840" y="3913307"/>
            <a:ext cx="322672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If you can predict this, you are most of the way to knowing how to answer correctly.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081019" y="4263957"/>
            <a:ext cx="1600613" cy="132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78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Responses Give Lots of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Mary went to the hallway.</a:t>
            </a:r>
          </a:p>
          <a:p>
            <a:pPr marL="0" indent="0">
              <a:buNone/>
            </a:pPr>
            <a:r>
              <a:rPr lang="en-US" dirty="0" smtClean="0"/>
              <a:t>John </a:t>
            </a:r>
            <a:r>
              <a:rPr lang="en-US" dirty="0"/>
              <a:t>moved to the </a:t>
            </a:r>
            <a:r>
              <a:rPr lang="en-US" dirty="0" smtClean="0"/>
              <a:t>bathroom.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Mary </a:t>
            </a:r>
            <a:r>
              <a:rPr lang="en-US" dirty="0"/>
              <a:t>travelled to the </a:t>
            </a:r>
            <a:r>
              <a:rPr lang="en-US" dirty="0" smtClean="0"/>
              <a:t>kitchen.</a:t>
            </a:r>
          </a:p>
          <a:p>
            <a:pPr marL="0" indent="0">
              <a:buNone/>
            </a:pPr>
            <a:r>
              <a:rPr lang="en-US" dirty="0" smtClean="0"/>
              <a:t>Where is Mary?     </a:t>
            </a:r>
            <a:r>
              <a:rPr lang="en-US" dirty="0" err="1" smtClean="0">
                <a:solidFill>
                  <a:srgbClr val="FF0000"/>
                </a:solidFill>
              </a:rPr>
              <a:t>A:playground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No, the answer is kitchen. </a:t>
            </a:r>
          </a:p>
          <a:p>
            <a:pPr marL="0" indent="0">
              <a:buNone/>
            </a:pPr>
            <a:r>
              <a:rPr lang="en-US" dirty="0" smtClean="0"/>
              <a:t>Where </a:t>
            </a:r>
            <a:r>
              <a:rPr lang="en-US" dirty="0"/>
              <a:t>is John? </a:t>
            </a:r>
            <a:r>
              <a:rPr lang="en-US" dirty="0" smtClean="0"/>
              <a:t>    </a:t>
            </a:r>
            <a:r>
              <a:rPr lang="en-US" dirty="0" err="1" smtClean="0">
                <a:solidFill>
                  <a:srgbClr val="FF0000"/>
                </a:solidFill>
              </a:rPr>
              <a:t>A:bathroom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Yes</a:t>
            </a:r>
            <a:r>
              <a:rPr lang="en-US" dirty="0"/>
              <a:t>, that's right!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08970" y="3874433"/>
            <a:ext cx="231959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Much more signal than just “No” or zero reward.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014067" y="4263957"/>
            <a:ext cx="1600613" cy="132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23143" y="6308725"/>
            <a:ext cx="4593265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Related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to</a:t>
            </a:r>
            <a:r>
              <a:rPr lang="de-DE" sz="2400" dirty="0" smtClean="0">
                <a:solidFill>
                  <a:srgbClr val="FF0000"/>
                </a:solidFill>
              </a:rPr>
              <a:t> Sanja </a:t>
            </a:r>
            <a:r>
              <a:rPr lang="de-DE" sz="2400" dirty="0" err="1" smtClean="0">
                <a:solidFill>
                  <a:srgbClr val="FF0000"/>
                </a:solidFill>
              </a:rPr>
              <a:t>Fidler‘s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talk</a:t>
            </a:r>
            <a:r>
              <a:rPr lang="de-DE" sz="2400" dirty="0" smtClean="0">
                <a:solidFill>
                  <a:srgbClr val="FF0000"/>
                </a:solidFill>
              </a:rPr>
              <a:t>!!!!!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8" y="1133340"/>
            <a:ext cx="9164628" cy="46888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832" y="30302"/>
            <a:ext cx="9349267" cy="1336956"/>
          </a:xfrm>
        </p:spPr>
        <p:txBody>
          <a:bodyPr/>
          <a:lstStyle/>
          <a:p>
            <a:r>
              <a:rPr lang="en-US" sz="4000" dirty="0" smtClean="0"/>
              <a:t>Real Human </a:t>
            </a:r>
            <a:r>
              <a:rPr lang="en-US" sz="4000" dirty="0" err="1" smtClean="0"/>
              <a:t>Questions+Feedback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0011" y="5975797"/>
            <a:ext cx="5061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                </a:t>
            </a:r>
            <a:r>
              <a:rPr lang="en-US" sz="2000" dirty="0" smtClean="0">
                <a:solidFill>
                  <a:srgbClr val="0070C0"/>
                </a:solidFill>
              </a:rPr>
              <a:t>Much more diversity!!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3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0" y="1052837"/>
            <a:ext cx="7239269" cy="55964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208848"/>
            <a:ext cx="8042276" cy="1336956"/>
          </a:xfrm>
        </p:spPr>
        <p:txBody>
          <a:bodyPr/>
          <a:lstStyle/>
          <a:p>
            <a:r>
              <a:rPr lang="en-US" sz="3200" dirty="0">
                <a:solidFill>
                  <a:srgbClr val="0070C0"/>
                </a:solidFill>
              </a:rPr>
              <a:t>Forward Prediction Memory </a:t>
            </a:r>
            <a:r>
              <a:rPr lang="en-US" sz="3200" dirty="0" smtClean="0">
                <a:solidFill>
                  <a:srgbClr val="0070C0"/>
                </a:solidFill>
              </a:rPr>
              <a:t>Network  </a:t>
            </a:r>
            <a:r>
              <a:rPr lang="en-US" sz="2400" dirty="0" smtClean="0">
                <a:solidFill>
                  <a:schemeClr val="accent6"/>
                </a:solidFill>
              </a:rPr>
              <a:t>(</a:t>
            </a:r>
            <a:r>
              <a:rPr lang="en-US" sz="2400" dirty="0">
                <a:solidFill>
                  <a:schemeClr val="accent6"/>
                </a:solidFill>
              </a:rPr>
              <a:t>Weston, ‘16)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7277" y="6400799"/>
            <a:ext cx="7899198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“Unsupervised” Forward Model: </a:t>
            </a:r>
            <a:r>
              <a:rPr lang="en-US" dirty="0" smtClean="0"/>
              <a:t>does not require labeled supervision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90953" y="1687132"/>
            <a:ext cx="1184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27901" y="1626996"/>
            <a:ext cx="2228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n</a:t>
            </a:r>
            <a:r>
              <a:rPr lang="en-US" sz="1400" dirty="0" smtClean="0">
                <a:solidFill>
                  <a:schemeClr val="accent3"/>
                </a:solidFill>
              </a:rPr>
              <a:t>ew state of world</a:t>
            </a:r>
            <a:endParaRPr lang="en-US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9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</a:t>
            </a:r>
            <a:r>
              <a:rPr lang="en-US" dirty="0" smtClean="0"/>
              <a:t>Dialog </a:t>
            </a:r>
            <a:r>
              <a:rPr lang="en-US" dirty="0"/>
              <a:t>for ML researchers?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77" y="1637414"/>
            <a:ext cx="8697432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From a machine learning perspective, </a:t>
            </a:r>
            <a:r>
              <a:rPr lang="en-US" sz="2400" dirty="0" smtClean="0">
                <a:solidFill>
                  <a:srgbClr val="00B050"/>
                </a:solidFill>
              </a:rPr>
              <a:t>different </a:t>
            </a:r>
            <a:r>
              <a:rPr lang="en-US" sz="2400" dirty="0" smtClean="0">
                <a:solidFill>
                  <a:srgbClr val="00B050"/>
                </a:solidFill>
              </a:rPr>
              <a:t>dialog tasks require:</a:t>
            </a:r>
          </a:p>
          <a:p>
            <a:pPr marL="0" indent="0">
              <a:buNone/>
            </a:pPr>
            <a:endParaRPr lang="en-US" sz="24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task transfer 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logical </a:t>
            </a:r>
            <a:r>
              <a:rPr lang="en-US" sz="2400" dirty="0">
                <a:solidFill>
                  <a:srgbClr val="0070C0"/>
                </a:solidFill>
              </a:rPr>
              <a:t>and commonsense </a:t>
            </a:r>
            <a:r>
              <a:rPr lang="en-US" sz="2400" dirty="0" smtClean="0">
                <a:solidFill>
                  <a:srgbClr val="0070C0"/>
                </a:solidFill>
              </a:rPr>
              <a:t>reasoning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memory</a:t>
            </a:r>
            <a:endParaRPr lang="en-US" sz="2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learning from interaction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 learning </a:t>
            </a:r>
            <a:r>
              <a:rPr lang="en-US" sz="2400" dirty="0" smtClean="0">
                <a:solidFill>
                  <a:srgbClr val="0070C0"/>
                </a:solidFill>
              </a:rPr>
              <a:t>compositionality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d</a:t>
            </a:r>
            <a:r>
              <a:rPr lang="en-US" sz="2400" dirty="0" smtClean="0">
                <a:solidFill>
                  <a:srgbClr val="0070C0"/>
                </a:solidFill>
              </a:rPr>
              <a:t>ata efficiency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planning 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400" i="1" dirty="0" smtClean="0">
                <a:solidFill>
                  <a:srgbClr val="FF0000"/>
                </a:solidFill>
              </a:rPr>
              <a:t>..and more</a:t>
            </a:r>
            <a:r>
              <a:rPr lang="en-US" sz="2400" i="1" dirty="0" smtClean="0">
                <a:solidFill>
                  <a:srgbClr val="FF0000"/>
                </a:solidFill>
              </a:rPr>
              <a:t>!</a:t>
            </a:r>
          </a:p>
          <a:p>
            <a:pPr marL="0" indent="0" algn="ctr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0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850" y="-384276"/>
            <a:ext cx="8042276" cy="1336956"/>
          </a:xfrm>
        </p:spPr>
        <p:txBody>
          <a:bodyPr/>
          <a:lstStyle/>
          <a:p>
            <a:r>
              <a:rPr lang="en-US" sz="4000" dirty="0" smtClean="0"/>
              <a:t>Dialog Feedback: Results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07" y="1110088"/>
            <a:ext cx="5168900" cy="4241800"/>
          </a:xfrm>
        </p:spPr>
      </p:pic>
      <p:sp>
        <p:nvSpPr>
          <p:cNvPr id="6" name="TextBox 5"/>
          <p:cNvSpPr txBox="1"/>
          <p:nvPr/>
        </p:nvSpPr>
        <p:spPr>
          <a:xfrm>
            <a:off x="381850" y="5509296"/>
            <a:ext cx="8762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Forward Prediction </a:t>
            </a:r>
            <a:r>
              <a:rPr lang="en-US" sz="2000" dirty="0" err="1" smtClean="0"/>
              <a:t>MemNN</a:t>
            </a:r>
            <a:r>
              <a:rPr lang="en-US" sz="2000" dirty="0" smtClean="0"/>
              <a:t> (FP) which uses textual rewards 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an perform better than using numerical rewards (RBI or REINFORCE)!!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980349" y="2228045"/>
            <a:ext cx="1970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WikiMovies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205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447" y="93586"/>
            <a:ext cx="8623004" cy="4791983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dirty="0" smtClean="0">
                <a:solidFill>
                  <a:srgbClr val="0070C0"/>
                </a:solidFill>
              </a:rPr>
              <a:t>                          </a:t>
            </a:r>
            <a:r>
              <a:rPr lang="en-US" sz="2400" b="1" dirty="0" smtClean="0">
                <a:solidFill>
                  <a:srgbClr val="0070C0"/>
                </a:solidFill>
              </a:rPr>
              <a:t>                        </a:t>
            </a:r>
            <a:r>
              <a:rPr lang="en-US" sz="4400" dirty="0" smtClean="0"/>
              <a:t>Conclusion</a:t>
            </a:r>
            <a:br>
              <a:rPr lang="en-US" sz="4400" dirty="0" smtClean="0"/>
            </a:br>
            <a:r>
              <a:rPr lang="en-US" sz="4000" dirty="0">
                <a:solidFill>
                  <a:srgbClr val="0070C0"/>
                </a:solidFill>
              </a:rPr>
              <a:t/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Dialog </a:t>
            </a:r>
            <a:r>
              <a:rPr lang="en-US" sz="2400" dirty="0">
                <a:solidFill>
                  <a:srgbClr val="0070C0"/>
                </a:solidFill>
              </a:rPr>
              <a:t>is an excellent </a:t>
            </a:r>
            <a:r>
              <a:rPr lang="en-US" sz="2400" dirty="0" smtClean="0">
                <a:solidFill>
                  <a:srgbClr val="0070C0"/>
                </a:solidFill>
              </a:rPr>
              <a:t>testbed for research:</a:t>
            </a:r>
            <a:br>
              <a:rPr lang="en-US" sz="2400" dirty="0" smtClean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      - iterate over dialog task creation </a:t>
            </a:r>
            <a:r>
              <a:rPr lang="en-US" sz="2400" i="1" dirty="0" smtClean="0">
                <a:solidFill>
                  <a:srgbClr val="0070C0"/>
                </a:solidFill>
              </a:rPr>
              <a:t>and</a:t>
            </a:r>
            <a:r>
              <a:rPr lang="en-US" sz="2400" dirty="0" smtClean="0">
                <a:solidFill>
                  <a:srgbClr val="0070C0"/>
                </a:solidFill>
              </a:rPr>
              <a:t> model innovation</a:t>
            </a:r>
            <a:r>
              <a:rPr lang="mr-IN" sz="2400" dirty="0" smtClean="0">
                <a:solidFill>
                  <a:srgbClr val="0070C0"/>
                </a:solidFill>
              </a:rPr>
              <a:t>…</a:t>
            </a:r>
            <a:r>
              <a:rPr lang="en-US" sz="2400" dirty="0" smtClean="0">
                <a:solidFill>
                  <a:srgbClr val="0070C0"/>
                </a:solidFill>
              </a:rPr>
              <a:t/>
            </a:r>
            <a:br>
              <a:rPr lang="en-US" sz="2400" dirty="0" smtClean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	</a:t>
            </a:r>
            <a:r>
              <a:rPr lang="en-US" sz="2400" dirty="0" smtClean="0">
                <a:solidFill>
                  <a:srgbClr val="0070C0"/>
                </a:solidFill>
              </a:rPr>
              <a:t>   ..</a:t>
            </a:r>
            <a:r>
              <a:rPr lang="en-US" sz="2400" i="1" dirty="0" smtClean="0">
                <a:solidFill>
                  <a:srgbClr val="0070C0"/>
                </a:solidFill>
              </a:rPr>
              <a:t>to solve fundamental ML subtasks!</a:t>
            </a:r>
            <a:br>
              <a:rPr lang="en-US" sz="2400" i="1" dirty="0" smtClean="0">
                <a:solidFill>
                  <a:srgbClr val="0070C0"/>
                </a:solidFill>
              </a:rPr>
            </a:b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      </a:t>
            </a:r>
            <a:r>
              <a:rPr lang="en-US" sz="2400" dirty="0" smtClean="0">
                <a:solidFill>
                  <a:srgbClr val="0070C0"/>
                </a:solidFill>
              </a:rPr>
              <a:t>- </a:t>
            </a:r>
            <a:r>
              <a:rPr lang="en-US" sz="2400" dirty="0" smtClean="0">
                <a:solidFill>
                  <a:srgbClr val="FF0000"/>
                </a:solidFill>
              </a:rPr>
              <a:t>dialog gives us chance to learn while conversing (e.g. </a:t>
            </a:r>
            <a:r>
              <a:rPr lang="en-US" sz="2400" b="1" i="1" u="sng" dirty="0" smtClean="0">
                <a:solidFill>
                  <a:srgbClr val="FF0000"/>
                </a:solidFill>
              </a:rPr>
              <a:t>ask</a:t>
            </a:r>
            <a:r>
              <a:rPr lang="en-US" sz="2400" u="sng" dirty="0" smtClean="0">
                <a:solidFill>
                  <a:srgbClr val="FF0000"/>
                </a:solidFill>
              </a:rPr>
              <a:t> questions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/>
            </a:r>
            <a:br>
              <a:rPr lang="en-US" sz="2400" dirty="0" smtClean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Unify QA, Dialog, VQA &amp; </a:t>
            </a:r>
            <a:r>
              <a:rPr lang="en-US" sz="2400" dirty="0" err="1">
                <a:solidFill>
                  <a:srgbClr val="0070C0"/>
                </a:solidFill>
              </a:rPr>
              <a:t>VDialog</a:t>
            </a:r>
            <a:r>
              <a:rPr lang="en-US" sz="2400" dirty="0" smtClean="0">
                <a:solidFill>
                  <a:srgbClr val="0070C0"/>
                </a:solidFill>
              </a:rPr>
              <a:t>:</a:t>
            </a:r>
            <a:br>
              <a:rPr lang="en-US" sz="2400" dirty="0" smtClean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	- avoid </a:t>
            </a:r>
            <a:r>
              <a:rPr lang="en-US" sz="2400" dirty="0" err="1" smtClean="0">
                <a:solidFill>
                  <a:srgbClr val="0070C0"/>
                </a:solidFill>
              </a:rPr>
              <a:t>siloed</a:t>
            </a:r>
            <a:r>
              <a:rPr lang="en-US" sz="2400" dirty="0" smtClean="0">
                <a:solidFill>
                  <a:srgbClr val="0070C0"/>
                </a:solidFill>
              </a:rPr>
              <a:t> research with less long-term impact</a:t>
            </a:r>
            <a:br>
              <a:rPr lang="en-US" sz="2400" dirty="0" smtClean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                     </a:t>
            </a:r>
            <a:r>
              <a:rPr lang="en-US" sz="2400" dirty="0">
                <a:solidFill>
                  <a:srgbClr val="0070C0"/>
                </a:solidFill>
              </a:rPr>
              <a:t>one option: use </a:t>
            </a:r>
            <a:r>
              <a:rPr lang="en-US" sz="2400" dirty="0" err="1">
                <a:solidFill>
                  <a:srgbClr val="FF0000"/>
                </a:solidFill>
              </a:rPr>
              <a:t>ParlAI</a:t>
            </a:r>
            <a:r>
              <a:rPr lang="en-US" sz="2400" dirty="0">
                <a:solidFill>
                  <a:srgbClr val="0070C0"/>
                </a:solidFill>
              </a:rPr>
              <a:t>! </a:t>
            </a:r>
            <a:r>
              <a:rPr lang="en-US" sz="2400" dirty="0" smtClean="0">
                <a:solidFill>
                  <a:srgbClr val="0070C0"/>
                </a:solidFill>
              </a:rPr>
              <a:t/>
            </a:r>
            <a:br>
              <a:rPr lang="en-US" sz="2400" dirty="0" smtClean="0">
                <a:solidFill>
                  <a:srgbClr val="0070C0"/>
                </a:solidFill>
              </a:rPr>
            </a:br>
            <a:endParaRPr lang="en-US" dirty="0"/>
          </a:p>
        </p:txBody>
      </p:sp>
      <p:pic>
        <p:nvPicPr>
          <p:cNvPr id="4" name="Content Placeholder 3" descr="igo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34" r="-23134"/>
          <a:stretch>
            <a:fillRect/>
          </a:stretch>
        </p:blipFill>
        <p:spPr>
          <a:xfrm>
            <a:off x="1983346" y="4714517"/>
            <a:ext cx="2852141" cy="2014803"/>
          </a:xfrm>
        </p:spPr>
      </p:pic>
      <p:pic>
        <p:nvPicPr>
          <p:cNvPr id="7" name="Picture 6" descr="hom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73" y="4832998"/>
            <a:ext cx="2528429" cy="1896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447" y="5056621"/>
            <a:ext cx="2519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Thanks!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4" y="3655193"/>
            <a:ext cx="1177805" cy="117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8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</a:t>
            </a:r>
            <a:r>
              <a:rPr lang="en-US" dirty="0" smtClean="0"/>
              <a:t>Dialog </a:t>
            </a:r>
            <a:r>
              <a:rPr lang="en-US" dirty="0"/>
              <a:t>for ML researchers?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77" y="1637414"/>
            <a:ext cx="8697432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From a machine learning perspective, </a:t>
            </a:r>
            <a:r>
              <a:rPr lang="en-US" sz="2400" dirty="0" smtClean="0">
                <a:solidFill>
                  <a:srgbClr val="00B050"/>
                </a:solidFill>
              </a:rPr>
              <a:t>different </a:t>
            </a:r>
            <a:r>
              <a:rPr lang="en-US" sz="2400" dirty="0" smtClean="0">
                <a:solidFill>
                  <a:srgbClr val="00B050"/>
                </a:solidFill>
              </a:rPr>
              <a:t>dialog tasks require:</a:t>
            </a:r>
          </a:p>
          <a:p>
            <a:pPr marL="0" indent="0">
              <a:buNone/>
            </a:pPr>
            <a:endParaRPr lang="en-US" sz="24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task </a:t>
            </a:r>
            <a:r>
              <a:rPr lang="en-US" sz="2400" dirty="0" smtClean="0">
                <a:solidFill>
                  <a:srgbClr val="0070C0"/>
                </a:solidFill>
              </a:rPr>
              <a:t>transfer 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logical and commonsense reasoning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memory</a:t>
            </a:r>
            <a:endParaRPr lang="en-US" sz="2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learning from interaction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 learning </a:t>
            </a:r>
            <a:r>
              <a:rPr lang="en-US" sz="2400" dirty="0" smtClean="0">
                <a:solidFill>
                  <a:srgbClr val="0070C0"/>
                </a:solidFill>
              </a:rPr>
              <a:t>compositionality 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data efficiency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planning </a:t>
            </a:r>
          </a:p>
          <a:p>
            <a:pPr marL="0" indent="0" algn="ctr">
              <a:buNone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400" i="1" dirty="0" smtClean="0">
                <a:solidFill>
                  <a:srgbClr val="FF0000"/>
                </a:solidFill>
              </a:rPr>
              <a:t>..and more</a:t>
            </a:r>
            <a:r>
              <a:rPr lang="en-US" sz="2400" i="1" dirty="0" smtClean="0">
                <a:solidFill>
                  <a:srgbClr val="FF0000"/>
                </a:solidFill>
              </a:rPr>
              <a:t>!</a:t>
            </a:r>
          </a:p>
          <a:p>
            <a:pPr marL="0" indent="0" algn="ctr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rgbClr val="00B05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627628" y="2428485"/>
            <a:ext cx="507358" cy="328422"/>
          </a:xfrm>
          <a:prstGeom prst="straightConnector1">
            <a:avLst/>
          </a:prstGeom>
          <a:ln w="66675" cmpd="sng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58901" y="2059153"/>
            <a:ext cx="3985099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de-DE" smtClean="0"/>
              <a:t>mentioned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/>
              <a:t> Derek </a:t>
            </a:r>
            <a:r>
              <a:rPr lang="de-DE" dirty="0" err="1" smtClean="0"/>
              <a:t>Hoeim</a:t>
            </a:r>
            <a:r>
              <a:rPr lang="de-DE" dirty="0" smtClean="0"/>
              <a:t> </a:t>
            </a:r>
            <a:r>
              <a:rPr lang="de-DE" dirty="0" err="1" smtClean="0"/>
              <a:t>earlier</a:t>
            </a:r>
            <a:r>
              <a:rPr lang="de-DE" dirty="0" smtClean="0"/>
              <a:t> </a:t>
            </a:r>
            <a:r>
              <a:rPr lang="de-DE" dirty="0" err="1" smtClean="0"/>
              <a:t>today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79936" y="2417477"/>
            <a:ext cx="1512390" cy="729760"/>
          </a:xfrm>
          <a:prstGeom prst="straightConnector1">
            <a:avLst/>
          </a:prstGeom>
          <a:ln w="66675" cmpd="sng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1387" y="2273765"/>
            <a:ext cx="2086092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Marcus </a:t>
            </a:r>
            <a:r>
              <a:rPr lang="de-DE" dirty="0" smtClean="0"/>
              <a:t>Rohrbach </a:t>
            </a:r>
            <a:r>
              <a:rPr lang="de-DE" dirty="0" err="1" smtClean="0"/>
              <a:t>earlier</a:t>
            </a:r>
            <a:r>
              <a:rPr lang="de-DE" dirty="0" smtClean="0"/>
              <a:t> </a:t>
            </a:r>
            <a:r>
              <a:rPr lang="de-DE" dirty="0" err="1" smtClean="0"/>
              <a:t>today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145749" y="4061637"/>
            <a:ext cx="1873898" cy="229098"/>
          </a:xfrm>
          <a:prstGeom prst="straightConnector1">
            <a:avLst/>
          </a:prstGeom>
          <a:ln w="66675" cmpd="sng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200" y="4147023"/>
            <a:ext cx="208609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Sanja </a:t>
            </a:r>
            <a:r>
              <a:rPr lang="de-DE" dirty="0" err="1" smtClean="0"/>
              <a:t>Fidler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79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Some Recent History of QA/Dialog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140" y="1417638"/>
            <a:ext cx="8612372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QA as search over KBs</a:t>
            </a:r>
            <a:r>
              <a:rPr lang="en-US" b="1" dirty="0"/>
              <a:t> 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err="1" smtClean="0">
                <a:solidFill>
                  <a:srgbClr val="0070C0"/>
                </a:solidFill>
              </a:rPr>
              <a:t>WebQuestions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WikiMovies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SimpleQuestions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dirty="0" smtClean="0"/>
              <a:t>QA as machine reading</a:t>
            </a:r>
          </a:p>
          <a:p>
            <a:pPr marL="0" indent="0">
              <a:buNone/>
            </a:pPr>
            <a:r>
              <a:rPr lang="en-US" dirty="0" smtClean="0"/>
              <a:t> 	</a:t>
            </a:r>
            <a:r>
              <a:rPr lang="en-US" dirty="0" err="1" smtClean="0">
                <a:solidFill>
                  <a:srgbClr val="0070C0"/>
                </a:solidFill>
              </a:rPr>
              <a:t>SQuAD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bAbI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tasks, </a:t>
            </a:r>
            <a:r>
              <a:rPr lang="en-US" dirty="0">
                <a:solidFill>
                  <a:srgbClr val="0070C0"/>
                </a:solidFill>
              </a:rPr>
              <a:t>QACNN, </a:t>
            </a:r>
            <a:r>
              <a:rPr lang="en-US" dirty="0" smtClean="0">
                <a:solidFill>
                  <a:srgbClr val="0070C0"/>
                </a:solidFill>
              </a:rPr>
              <a:t>CBT, </a:t>
            </a:r>
            <a:r>
              <a:rPr lang="en-US" dirty="0" err="1" smtClean="0">
                <a:solidFill>
                  <a:srgbClr val="0070C0"/>
                </a:solidFill>
              </a:rPr>
              <a:t>MCTest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/>
              <a:t>QA as machine reading </a:t>
            </a:r>
            <a:r>
              <a:rPr lang="en-US" i="1" dirty="0" smtClean="0"/>
              <a:t>at scale</a:t>
            </a: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  <a:r>
              <a:rPr lang="en-US" dirty="0" err="1">
                <a:solidFill>
                  <a:srgbClr val="0070C0"/>
                </a:solidFill>
              </a:rPr>
              <a:t>SQuAD</a:t>
            </a:r>
            <a:r>
              <a:rPr lang="en-US" dirty="0">
                <a:solidFill>
                  <a:srgbClr val="0070C0"/>
                </a:solidFill>
              </a:rPr>
              <a:t> w/o </a:t>
            </a:r>
            <a:r>
              <a:rPr lang="en-US" dirty="0" smtClean="0">
                <a:solidFill>
                  <a:srgbClr val="0070C0"/>
                </a:solidFill>
              </a:rPr>
              <a:t>paragraph, MS MARCO, </a:t>
            </a:r>
            <a:r>
              <a:rPr lang="en-US" dirty="0" err="1" smtClean="0">
                <a:solidFill>
                  <a:srgbClr val="0070C0"/>
                </a:solidFill>
              </a:rPr>
              <a:t>WikiQA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Dialog as </a:t>
            </a:r>
            <a:r>
              <a:rPr lang="en-US" i="1" dirty="0" smtClean="0"/>
              <a:t>goal-oriented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	</a:t>
            </a:r>
            <a:r>
              <a:rPr lang="en-US" dirty="0" err="1" smtClean="0">
                <a:solidFill>
                  <a:srgbClr val="0070C0"/>
                </a:solidFill>
              </a:rPr>
              <a:t>bAbI</a:t>
            </a:r>
            <a:r>
              <a:rPr lang="en-US" dirty="0" smtClean="0">
                <a:solidFill>
                  <a:srgbClr val="0070C0"/>
                </a:solidFill>
              </a:rPr>
              <a:t>-dialog, Frames</a:t>
            </a:r>
            <a:endParaRPr lang="en-US" dirty="0" smtClean="0"/>
          </a:p>
          <a:p>
            <a:r>
              <a:rPr lang="en-US" dirty="0" smtClean="0"/>
              <a:t>Dialog as </a:t>
            </a:r>
            <a:r>
              <a:rPr lang="en-US" i="1" dirty="0" smtClean="0"/>
              <a:t>chit-chat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	Reddit, Twitter, Ubuntu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9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2372" cy="11288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Dialog </a:t>
            </a:r>
            <a:r>
              <a:rPr lang="en-US" dirty="0"/>
              <a:t>Tasks Motivate/Drive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5257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Example story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+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QA: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</a:rPr>
              <a:t>Antoine </a:t>
            </a:r>
            <a:r>
              <a:rPr lang="en-US" sz="2800" dirty="0">
                <a:solidFill>
                  <a:srgbClr val="0070C0"/>
                </a:solidFill>
              </a:rPr>
              <a:t>went to the </a:t>
            </a:r>
            <a:r>
              <a:rPr lang="en-US" sz="2800" dirty="0" smtClean="0">
                <a:solidFill>
                  <a:srgbClr val="0070C0"/>
                </a:solidFill>
              </a:rPr>
              <a:t>kitchen.  </a:t>
            </a:r>
            <a:r>
              <a:rPr lang="en-US" sz="2800" dirty="0">
                <a:solidFill>
                  <a:srgbClr val="0070C0"/>
                </a:solidFill>
              </a:rPr>
              <a:t>A</a:t>
            </a:r>
            <a:r>
              <a:rPr lang="en-US" sz="2800" dirty="0" smtClean="0">
                <a:solidFill>
                  <a:srgbClr val="0070C0"/>
                </a:solidFill>
              </a:rPr>
              <a:t>ntoine </a:t>
            </a:r>
            <a:r>
              <a:rPr lang="en-US" sz="2800" dirty="0">
                <a:solidFill>
                  <a:srgbClr val="0070C0"/>
                </a:solidFill>
              </a:rPr>
              <a:t>got the </a:t>
            </a:r>
            <a:r>
              <a:rPr lang="en-US" sz="2800" dirty="0" smtClean="0">
                <a:solidFill>
                  <a:srgbClr val="0070C0"/>
                </a:solidFill>
              </a:rPr>
              <a:t>milk. Antoine </a:t>
            </a:r>
            <a:r>
              <a:rPr lang="en-US" sz="2800" dirty="0">
                <a:solidFill>
                  <a:srgbClr val="0070C0"/>
                </a:solidFill>
              </a:rPr>
              <a:t>travelled to the </a:t>
            </a:r>
            <a:r>
              <a:rPr lang="en-US" sz="2800" dirty="0" smtClean="0">
                <a:solidFill>
                  <a:srgbClr val="0070C0"/>
                </a:solidFill>
              </a:rPr>
              <a:t>office. </a:t>
            </a:r>
            <a:r>
              <a:rPr lang="en-US" sz="2800" dirty="0">
                <a:solidFill>
                  <a:srgbClr val="0070C0"/>
                </a:solidFill>
              </a:rPr>
              <a:t>A</a:t>
            </a:r>
            <a:r>
              <a:rPr lang="en-US" sz="2800" dirty="0" smtClean="0">
                <a:solidFill>
                  <a:srgbClr val="0070C0"/>
                </a:solidFill>
              </a:rPr>
              <a:t>ntoine </a:t>
            </a:r>
            <a:r>
              <a:rPr lang="en-US" sz="2800" dirty="0">
                <a:solidFill>
                  <a:srgbClr val="0070C0"/>
                </a:solidFill>
              </a:rPr>
              <a:t>dropped the </a:t>
            </a:r>
            <a:r>
              <a:rPr lang="en-US" sz="2800" dirty="0" smtClean="0">
                <a:solidFill>
                  <a:srgbClr val="0070C0"/>
                </a:solidFill>
              </a:rPr>
              <a:t>milk. </a:t>
            </a:r>
            <a:r>
              <a:rPr lang="en-US" sz="2800" dirty="0" err="1">
                <a:solidFill>
                  <a:srgbClr val="0070C0"/>
                </a:solidFill>
              </a:rPr>
              <a:t>S</a:t>
            </a:r>
            <a:r>
              <a:rPr lang="en-US" sz="2800" dirty="0" err="1" smtClean="0">
                <a:solidFill>
                  <a:srgbClr val="0070C0"/>
                </a:solidFill>
              </a:rPr>
              <a:t>umit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picked up the </a:t>
            </a:r>
            <a:r>
              <a:rPr lang="en-US" sz="2800" dirty="0" smtClean="0">
                <a:solidFill>
                  <a:srgbClr val="0070C0"/>
                </a:solidFill>
              </a:rPr>
              <a:t>football. 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Antoine </a:t>
            </a:r>
            <a:r>
              <a:rPr lang="en-US" sz="2800" dirty="0">
                <a:solidFill>
                  <a:srgbClr val="0070C0"/>
                </a:solidFill>
              </a:rPr>
              <a:t>went to the </a:t>
            </a:r>
            <a:r>
              <a:rPr lang="en-US" sz="2800" dirty="0" smtClean="0">
                <a:solidFill>
                  <a:srgbClr val="0070C0"/>
                </a:solidFill>
              </a:rPr>
              <a:t>bathroom. </a:t>
            </a:r>
            <a:r>
              <a:rPr lang="en-US" sz="2800" dirty="0" err="1">
                <a:solidFill>
                  <a:srgbClr val="0070C0"/>
                </a:solidFill>
              </a:rPr>
              <a:t>S</a:t>
            </a:r>
            <a:r>
              <a:rPr lang="en-US" sz="2800" dirty="0" err="1" smtClean="0">
                <a:solidFill>
                  <a:srgbClr val="0070C0"/>
                </a:solidFill>
              </a:rPr>
              <a:t>umit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moved to the </a:t>
            </a:r>
            <a:r>
              <a:rPr lang="en-US" sz="2800" dirty="0" smtClean="0">
                <a:solidFill>
                  <a:srgbClr val="0070C0"/>
                </a:solidFill>
              </a:rPr>
              <a:t>kitchen.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dirty="0"/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where </a:t>
            </a:r>
            <a:r>
              <a:rPr lang="en-US" sz="2800" i="1" dirty="0">
                <a:solidFill>
                  <a:srgbClr val="0000FF"/>
                </a:solidFill>
              </a:rPr>
              <a:t>is the milk now?   </a:t>
            </a:r>
            <a:r>
              <a:rPr lang="en-US" sz="2800" dirty="0">
                <a:solidFill>
                  <a:srgbClr val="FF0000"/>
                </a:solidFill>
              </a:rPr>
              <a:t>A: </a:t>
            </a:r>
            <a:r>
              <a:rPr lang="en-US" sz="2800" dirty="0" smtClean="0">
                <a:solidFill>
                  <a:srgbClr val="FF0000"/>
                </a:solidFill>
              </a:rPr>
              <a:t>office</a:t>
            </a:r>
          </a:p>
          <a:p>
            <a:r>
              <a:rPr lang="en-US" sz="2800" i="1" dirty="0" smtClean="0">
                <a:solidFill>
                  <a:srgbClr val="0000FF"/>
                </a:solidFill>
              </a:rPr>
              <a:t>  where </a:t>
            </a:r>
            <a:r>
              <a:rPr lang="en-US" sz="2800" i="1" dirty="0">
                <a:solidFill>
                  <a:srgbClr val="0000FF"/>
                </a:solidFill>
              </a:rPr>
              <a:t>is the </a:t>
            </a:r>
            <a:r>
              <a:rPr lang="en-US" sz="2800" i="1" dirty="0" smtClean="0">
                <a:solidFill>
                  <a:srgbClr val="0000FF"/>
                </a:solidFill>
              </a:rPr>
              <a:t>football?   </a:t>
            </a:r>
            <a:r>
              <a:rPr lang="en-US" sz="2800" dirty="0">
                <a:solidFill>
                  <a:srgbClr val="FF0000"/>
                </a:solidFill>
              </a:rPr>
              <a:t>A: kitchen</a:t>
            </a:r>
          </a:p>
          <a:p>
            <a:r>
              <a:rPr lang="en-US" sz="2800" dirty="0"/>
              <a:t>  </a:t>
            </a:r>
            <a:r>
              <a:rPr lang="en-US" sz="2800" i="1" dirty="0" smtClean="0">
                <a:solidFill>
                  <a:srgbClr val="0000FF"/>
                </a:solidFill>
              </a:rPr>
              <a:t>where </a:t>
            </a:r>
            <a:r>
              <a:rPr lang="en-US" sz="2800" i="1" dirty="0">
                <a:solidFill>
                  <a:srgbClr val="0000FF"/>
                </a:solidFill>
              </a:rPr>
              <a:t>is A</a:t>
            </a:r>
            <a:r>
              <a:rPr lang="en-US" sz="2800" i="1" dirty="0" smtClean="0">
                <a:solidFill>
                  <a:srgbClr val="0000FF"/>
                </a:solidFill>
              </a:rPr>
              <a:t>ntoine </a:t>
            </a:r>
            <a:r>
              <a:rPr lang="en-US" sz="2800" i="1" dirty="0">
                <a:solidFill>
                  <a:srgbClr val="0000FF"/>
                </a:solidFill>
              </a:rPr>
              <a:t>?</a:t>
            </a:r>
            <a:r>
              <a:rPr lang="en-US" sz="2800" dirty="0"/>
              <a:t>  </a:t>
            </a:r>
            <a:r>
              <a:rPr lang="en-US" sz="2800" dirty="0" smtClean="0">
                <a:solidFill>
                  <a:srgbClr val="FF0000"/>
                </a:solidFill>
              </a:rPr>
              <a:t>A: bathroom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/>
              <a:t> </a:t>
            </a:r>
            <a:r>
              <a:rPr lang="en-US" sz="2800" dirty="0" smtClean="0"/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where </a:t>
            </a:r>
            <a:r>
              <a:rPr lang="en-US" sz="2800" i="1" dirty="0">
                <a:solidFill>
                  <a:srgbClr val="0000FF"/>
                </a:solidFill>
              </a:rPr>
              <a:t>is </a:t>
            </a:r>
            <a:r>
              <a:rPr lang="en-US" sz="2800" i="1" dirty="0" err="1">
                <a:solidFill>
                  <a:srgbClr val="0000FF"/>
                </a:solidFill>
              </a:rPr>
              <a:t>S</a:t>
            </a:r>
            <a:r>
              <a:rPr lang="en-US" sz="2800" i="1" dirty="0" err="1" smtClean="0">
                <a:solidFill>
                  <a:srgbClr val="0000FF"/>
                </a:solidFill>
              </a:rPr>
              <a:t>umit</a:t>
            </a:r>
            <a:r>
              <a:rPr lang="en-US" sz="2800" i="1" dirty="0" smtClean="0">
                <a:solidFill>
                  <a:srgbClr val="0000FF"/>
                </a:solidFill>
              </a:rPr>
              <a:t> </a:t>
            </a:r>
            <a:r>
              <a:rPr lang="en-US" sz="2800" i="1" dirty="0">
                <a:solidFill>
                  <a:srgbClr val="0000FF"/>
                </a:solidFill>
              </a:rPr>
              <a:t>?</a:t>
            </a:r>
            <a:r>
              <a:rPr lang="en-US" sz="2800" dirty="0"/>
              <a:t> 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A: kitchen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i="1" dirty="0" smtClean="0">
                <a:solidFill>
                  <a:srgbClr val="0000FF"/>
                </a:solidFill>
              </a:rPr>
              <a:t>where was Antoine before the bathroom</a:t>
            </a:r>
            <a:r>
              <a:rPr lang="en-US" sz="2800" dirty="0" smtClean="0">
                <a:solidFill>
                  <a:srgbClr val="0000FF"/>
                </a:solidFill>
              </a:rPr>
              <a:t>? </a:t>
            </a:r>
            <a:r>
              <a:rPr lang="en-US" sz="2800" dirty="0" smtClean="0">
                <a:solidFill>
                  <a:srgbClr val="FF0000"/>
                </a:solidFill>
              </a:rPr>
              <a:t>A: office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6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fp-sm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89" y="759672"/>
            <a:ext cx="7005778" cy="5413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517" y="232448"/>
            <a:ext cx="8042276" cy="133695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Memory Network Models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sz="3200" i="1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37019" y="4935536"/>
            <a:ext cx="1403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[Figure by </a:t>
            </a:r>
            <a:r>
              <a:rPr lang="en-US" sz="1100" dirty="0" err="1" smtClean="0">
                <a:solidFill>
                  <a:srgbClr val="0000FF"/>
                </a:solidFill>
              </a:rPr>
              <a:t>Saina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smtClean="0">
                <a:solidFill>
                  <a:srgbClr val="0000FF"/>
                </a:solidFill>
              </a:rPr>
              <a:t>   </a:t>
            </a:r>
            <a:r>
              <a:rPr lang="en-US" sz="1100" dirty="0" err="1" smtClean="0">
                <a:solidFill>
                  <a:srgbClr val="0000FF"/>
                </a:solidFill>
              </a:rPr>
              <a:t>Sukhbaatar</a:t>
            </a:r>
            <a:r>
              <a:rPr lang="en-US" sz="1100" dirty="0">
                <a:solidFill>
                  <a:srgbClr val="0000FF"/>
                </a:solidFill>
              </a:rPr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339" y="3296994"/>
            <a:ext cx="2408348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Addressing: </a:t>
            </a:r>
          </a:p>
          <a:p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    score </a:t>
            </a:r>
            <a:r>
              <a:rPr lang="en-US" dirty="0">
                <a:solidFill>
                  <a:srgbClr val="00B0F0"/>
                </a:solidFill>
              </a:rPr>
              <a:t>m</a:t>
            </a:r>
            <a:r>
              <a:rPr lang="en-US" baseline="-25000" dirty="0" smtClean="0">
                <a:solidFill>
                  <a:srgbClr val="00B0F0"/>
                </a:solidFill>
              </a:rPr>
              <a:t>i  </a:t>
            </a:r>
            <a:r>
              <a:rPr lang="en-US" dirty="0" err="1" smtClean="0">
                <a:solidFill>
                  <a:srgbClr val="00B0F0"/>
                </a:solidFill>
              </a:rPr>
              <a:t>w.r.t</a:t>
            </a:r>
            <a:r>
              <a:rPr lang="en-US" dirty="0" smtClean="0">
                <a:solidFill>
                  <a:srgbClr val="00B0F0"/>
                </a:solidFill>
              </a:rPr>
              <a:t>. q </a:t>
            </a:r>
            <a:endParaRPr lang="en-US" dirty="0">
              <a:solidFill>
                <a:srgbClr val="00B0F0"/>
              </a:solidFill>
            </a:endParaRPr>
          </a:p>
          <a:p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</a:rPr>
              <a:t>Read: </a:t>
            </a:r>
          </a:p>
          <a:p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    return best m</a:t>
            </a:r>
            <a:r>
              <a:rPr lang="en-US" baseline="-25000" dirty="0" smtClean="0">
                <a:solidFill>
                  <a:srgbClr val="00B0F0"/>
                </a:solidFill>
              </a:rPr>
              <a:t>i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9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909" y="-202213"/>
            <a:ext cx="8771855" cy="1336956"/>
          </a:xfrm>
        </p:spPr>
        <p:txBody>
          <a:bodyPr>
            <a:normAutofit/>
          </a:bodyPr>
          <a:lstStyle/>
          <a:p>
            <a:r>
              <a:rPr lang="en-US" dirty="0" smtClean="0"/>
              <a:t>  </a:t>
            </a:r>
            <a:r>
              <a:rPr lang="en-US" dirty="0" err="1" smtClean="0"/>
              <a:t>bAbI</a:t>
            </a:r>
            <a:r>
              <a:rPr lang="en-US" dirty="0" smtClean="0"/>
              <a:t> Tasks </a:t>
            </a:r>
            <a:r>
              <a:rPr lang="en-US" sz="1800" dirty="0" smtClean="0">
                <a:solidFill>
                  <a:srgbClr val="C00000"/>
                </a:solidFill>
              </a:rPr>
              <a:t>(Weston et al., ‘15)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6814" y="2111786"/>
            <a:ext cx="13390105" cy="3657949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6775603" y="3181081"/>
          <a:ext cx="2368397" cy="18640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5963"/>
                <a:gridCol w="811369"/>
                <a:gridCol w="631065"/>
              </a:tblGrid>
              <a:tr h="45242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Test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Acc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Failed tasks</a:t>
                      </a:r>
                      <a:endParaRPr lang="en-US" sz="1200" dirty="0"/>
                    </a:p>
                  </a:txBody>
                  <a:tcPr/>
                </a:tc>
              </a:tr>
              <a:tr h="3165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LSTM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49%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</a:tr>
              <a:tr h="4524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MemN2N 1 hop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74.8%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17</a:t>
                      </a:r>
                      <a:endParaRPr lang="en-US" sz="1200" dirty="0"/>
                    </a:p>
                  </a:txBody>
                  <a:tcPr/>
                </a:tc>
              </a:tr>
              <a:tr h="3165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 hops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84.4%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/>
                </a:tc>
              </a:tr>
              <a:tr h="3165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 hops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87.6.%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076873" y="2396261"/>
            <a:ext cx="188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 </a:t>
            </a:r>
            <a:r>
              <a:rPr lang="en-US" dirty="0" err="1" smtClean="0"/>
              <a:t>bAbI</a:t>
            </a:r>
            <a:r>
              <a:rPr lang="en-US" dirty="0" smtClean="0"/>
              <a:t> Tasks</a:t>
            </a:r>
          </a:p>
          <a:p>
            <a:r>
              <a:rPr lang="en-US" dirty="0" smtClean="0"/>
              <a:t>1k training set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4803819" y="1880541"/>
            <a:ext cx="4687910" cy="38891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11398" y="1906076"/>
            <a:ext cx="2658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Attention during mem lookup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44698" y="913319"/>
            <a:ext cx="9079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 of 20 tasks testing basic reasoning capabilities from simulated stories</a:t>
            </a:r>
          </a:p>
          <a:p>
            <a:r>
              <a:rPr lang="en-US" dirty="0" smtClean="0"/>
              <a:t>Useful to foster innovation: cited </a:t>
            </a:r>
            <a:r>
              <a:rPr lang="en-US" dirty="0" smtClean="0"/>
              <a:t>220+ </a:t>
            </a:r>
            <a:r>
              <a:rPr lang="en-US" dirty="0" smtClean="0"/>
              <a:t>times, used to evaluate new methods  </a:t>
            </a:r>
          </a:p>
        </p:txBody>
      </p:sp>
    </p:spTree>
    <p:extLst>
      <p:ext uri="{BB962C8B-B14F-4D97-AF65-F5344CB8AC3E}">
        <p14:creationId xmlns:p14="http://schemas.microsoft.com/office/powerpoint/2010/main" val="103825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28038</TotalTime>
  <Words>1848</Words>
  <Application>Microsoft Macintosh PowerPoint</Application>
  <PresentationFormat>On-screen Show (4:3)</PresentationFormat>
  <Paragraphs>406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Calibri</vt:lpstr>
      <vt:lpstr>Mangal</vt:lpstr>
      <vt:lpstr>Vista Sans OT Medium</vt:lpstr>
      <vt:lpstr>Vista Sans OT Reg</vt:lpstr>
      <vt:lpstr>Wingdings</vt:lpstr>
      <vt:lpstr>ヒラギノ角ゴ ProN W3</vt:lpstr>
      <vt:lpstr>ヒラギノ角ゴ ProN W6</vt:lpstr>
      <vt:lpstr>Arial</vt:lpstr>
      <vt:lpstr>Office Theme</vt:lpstr>
      <vt:lpstr>    Unifying QA, Dialog,  VQA and Visual Dialog </vt:lpstr>
      <vt:lpstr>Why Dialog for NLP researchers?</vt:lpstr>
      <vt:lpstr>Why Dialog for vision researchers?</vt:lpstr>
      <vt:lpstr>Why Dialog for ML researchers?</vt:lpstr>
      <vt:lpstr>Why Dialog for ML researchers?</vt:lpstr>
      <vt:lpstr>Some Recent History of QA/Dialog</vt:lpstr>
      <vt:lpstr>Dialog Tasks Motivate/Drive Algorithms</vt:lpstr>
      <vt:lpstr>Memory Network Models </vt:lpstr>
      <vt:lpstr>  bAbI Tasks (Weston et al., ‘15)</vt:lpstr>
      <vt:lpstr>Memory Network Models </vt:lpstr>
      <vt:lpstr>Memory Network Models </vt:lpstr>
      <vt:lpstr>bAbI - 10k training examples</vt:lpstr>
      <vt:lpstr>bAbI 1k and 10k comparisons</vt:lpstr>
      <vt:lpstr>So we still fail on some tasks….</vt:lpstr>
      <vt:lpstr>How about on real data?</vt:lpstr>
      <vt:lpstr>PowerPoint Presentation</vt:lpstr>
      <vt:lpstr>PowerPoint Presentation</vt:lpstr>
      <vt:lpstr>PowerPoint Presentation</vt:lpstr>
      <vt:lpstr>SQuAD dataset</vt:lpstr>
      <vt:lpstr> WARNING</vt:lpstr>
      <vt:lpstr>PowerPoint Presentation</vt:lpstr>
      <vt:lpstr>PowerPoint Presentation</vt:lpstr>
      <vt:lpstr>ParlAI (pronounced “par-lay”) is a framework for dialog research, implemented in Python.  Its goal is to provide the community: - a unified framework for training and testing dialog models - a repository of both learning agents and tasks, use both to iterate research! - seamless integration of Amazon Mechanical Turk for data collection and human evaluation  Over 20 tasks are supported, including popular datasets such as: SQuAD, MCTest, WikiQA, WebQuestions, SimpleQuestions, WikiMovies, QACNN &amp; QADailyMail, CBT, BookTest,  bAbI tasks, bAbI Dialog tasks, Ubuntu Dialog, OpenSubtitles, Cornell Movie, VQA, VisDial &amp; CLEVR.</vt:lpstr>
      <vt:lpstr>What Tasks are Inside?</vt:lpstr>
      <vt:lpstr>What Tasks are Inside?</vt:lpstr>
      <vt:lpstr>What Tasks are Inside?</vt:lpstr>
      <vt:lpstr>What Tasks are Inside?</vt:lpstr>
      <vt:lpstr>What Tasks are Inside?</vt:lpstr>
      <vt:lpstr>What Tasks are Inside?</vt:lpstr>
      <vt:lpstr>What Tasks are Inside?</vt:lpstr>
      <vt:lpstr>What Tasks are Inside?</vt:lpstr>
      <vt:lpstr>What Tasks are Inside?</vt:lpstr>
      <vt:lpstr>What Tasks are Inside?</vt:lpstr>
      <vt:lpstr>Why Unify?</vt:lpstr>
      <vt:lpstr>Why Dialog for ML researchers?</vt:lpstr>
      <vt:lpstr>Learning From Human Responses</vt:lpstr>
      <vt:lpstr>Human Responses Give Lots of Info</vt:lpstr>
      <vt:lpstr>Real Human Questions+Feedback </vt:lpstr>
      <vt:lpstr>Forward Prediction Memory Network  (Weston, ‘16)</vt:lpstr>
      <vt:lpstr>Dialog Feedback: Results</vt:lpstr>
      <vt:lpstr>                                                  Conclusion  Dialog is an excellent testbed for research:        - iterate over dialog task creation and model innovation…     ..to solve fundamental ML subtasks!        - dialog gives us chance to learn while conversing (e.g. ask questions)  Unify QA, Dialog, VQA &amp; VDialog:  - avoid siloed research with less long-term impact                      one option: use ParlAI!  </vt:lpstr>
    </vt:vector>
  </TitlesOfParts>
  <Company>Facebook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ParlAI   (pronounced “parlay”) A Dialogue Dataset “Universe”</dc:title>
  <dc:creator>Jason Weston</dc:creator>
  <cp:lastModifiedBy>Jason Weston</cp:lastModifiedBy>
  <cp:revision>96</cp:revision>
  <dcterms:created xsi:type="dcterms:W3CDTF">2017-01-25T22:03:41Z</dcterms:created>
  <dcterms:modified xsi:type="dcterms:W3CDTF">2017-07-27T08:30:02Z</dcterms:modified>
</cp:coreProperties>
</file>